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72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9144000" cy="6858000" type="screen4x3"/>
  <p:notesSz cx="6854825" cy="9083675"/>
  <p:defaultTextStyle>
    <a:defPPr>
      <a:defRPr lang="en-US"/>
    </a:defPPr>
    <a:lvl1pPr algn="ctr" rtl="0" eaLnBrk="0" fontAlgn="base" hangingPunct="0">
      <a:lnSpc>
        <a:spcPct val="90000"/>
      </a:lnSpc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ctr" rtl="0" eaLnBrk="0" fontAlgn="base" hangingPunct="0">
      <a:lnSpc>
        <a:spcPct val="90000"/>
      </a:lnSpc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ctr" rtl="0" eaLnBrk="0" fontAlgn="base" hangingPunct="0">
      <a:lnSpc>
        <a:spcPct val="90000"/>
      </a:lnSpc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ctr" rtl="0" eaLnBrk="0" fontAlgn="base" hangingPunct="0">
      <a:lnSpc>
        <a:spcPct val="90000"/>
      </a:lnSpc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ctr" rtl="0" eaLnBrk="0" fontAlgn="base" hangingPunct="0">
      <a:lnSpc>
        <a:spcPct val="90000"/>
      </a:lnSpc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251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orient="horz" pos="799" userDrawn="1">
          <p15:clr>
            <a:srgbClr val="A4A3A4"/>
          </p15:clr>
        </p15:guide>
        <p15:guide id="4" orient="horz" pos="4133" userDrawn="1">
          <p15:clr>
            <a:srgbClr val="A4A3A4"/>
          </p15:clr>
        </p15:guide>
        <p15:guide id="5" pos="385" userDrawn="1">
          <p15:clr>
            <a:srgbClr val="A4A3A4"/>
          </p15:clr>
        </p15:guide>
        <p15:guide id="6" pos="5375" userDrawn="1">
          <p15:clr>
            <a:srgbClr val="A4A3A4"/>
          </p15:clr>
        </p15:guide>
        <p15:guide id="7" orient="horz" pos="686" userDrawn="1">
          <p15:clr>
            <a:srgbClr val="A4A3A4"/>
          </p15:clr>
        </p15:guide>
        <p15:guide id="8" orient="horz" pos="30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Estilo medio 4 - Énfasis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13"/>
  </p:normalViewPr>
  <p:slideViewPr>
    <p:cSldViewPr snapToGrid="0" snapToObjects="1">
      <p:cViewPr varScale="1">
        <p:scale>
          <a:sx n="116" d="100"/>
          <a:sy n="116" d="100"/>
        </p:scale>
        <p:origin x="440" y="184"/>
      </p:cViewPr>
      <p:guideLst>
        <p:guide orient="horz" pos="2251"/>
        <p:guide pos="2880"/>
        <p:guide orient="horz" pos="799"/>
        <p:guide orient="horz" pos="4133"/>
        <p:guide pos="385"/>
        <p:guide pos="5375"/>
        <p:guide orient="horz" pos="686"/>
        <p:guide orient="horz" pos="30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gif>
</file>

<file path=ppt/media/image10.jpg>
</file>

<file path=ppt/media/image11.png>
</file>

<file path=ppt/media/image12.png>
</file>

<file path=ppt/media/image2.png>
</file>

<file path=ppt/media/image3.png>
</file>

<file path=ppt/media/image4.jpeg>
</file>

<file path=ppt/media/image5.jp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gi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0" y="1904923"/>
            <a:ext cx="9144000" cy="241735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2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82124" tIns="41061" rIns="82124" bIns="41061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814388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" name="Rectangle 11"/>
          <p:cNvSpPr>
            <a:spLocks noChangeArrowheads="1"/>
          </p:cNvSpPr>
          <p:nvPr/>
        </p:nvSpPr>
        <p:spPr bwMode="auto">
          <a:xfrm>
            <a:off x="8642350" y="6672263"/>
            <a:ext cx="274638" cy="188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  <a:buSzPct val="100000"/>
            </a:pPr>
            <a:fld id="{24605A95-49A4-E649-B01A-E74C460B00C9}" type="slidenum">
              <a:rPr lang="en-US" sz="700">
                <a:solidFill>
                  <a:srgbClr val="D3D3D3"/>
                </a:solidFill>
                <a:sym typeface="Arial" charset="0"/>
              </a:rPr>
              <a:pPr algn="r" defTabSz="814388">
                <a:lnSpc>
                  <a:spcPct val="100000"/>
                </a:lnSpc>
                <a:buSzPct val="100000"/>
              </a:pPr>
              <a:t>‹Nr.›</a:t>
            </a:fld>
            <a:endParaRPr lang="en-US" sz="700">
              <a:solidFill>
                <a:srgbClr val="D3D3D3"/>
              </a:solidFill>
              <a:sym typeface="Arial" charset="0"/>
            </a:endParaRPr>
          </a:p>
        </p:txBody>
      </p:sp>
      <p:sp>
        <p:nvSpPr>
          <p:cNvPr id="1296391" name="Rectangle 7"/>
          <p:cNvSpPr>
            <a:spLocks noGrp="1" noChangeArrowheads="1"/>
          </p:cNvSpPr>
          <p:nvPr>
            <p:ph type="ctrTitle"/>
          </p:nvPr>
        </p:nvSpPr>
        <p:spPr bwMode="white">
          <a:xfrm>
            <a:off x="311150" y="2671763"/>
            <a:ext cx="3768725" cy="830262"/>
          </a:xfrm>
          <a:ln/>
        </p:spPr>
        <p:txBody>
          <a:bodyPr anchor="ctr"/>
          <a:lstStyle>
            <a:lvl1pPr>
              <a:defRPr sz="3000" b="0">
                <a:solidFill>
                  <a:srgbClr val="FFFFFF"/>
                </a:solidFill>
              </a:defRPr>
            </a:lvl1pPr>
          </a:lstStyle>
          <a:p>
            <a:r>
              <a:rPr lang="es-ES_tradnl" dirty="0" err="1" smtClean="0"/>
              <a:t>Click</a:t>
            </a:r>
            <a:r>
              <a:rPr lang="es-ES_tradnl" dirty="0" smtClean="0"/>
              <a:t> </a:t>
            </a:r>
            <a:r>
              <a:rPr lang="es-ES_tradnl" dirty="0" err="1" smtClean="0"/>
              <a:t>to</a:t>
            </a:r>
            <a:r>
              <a:rPr lang="es-ES_tradnl" dirty="0" smtClean="0"/>
              <a:t> </a:t>
            </a:r>
            <a:r>
              <a:rPr lang="es-ES_tradnl" dirty="0" err="1" smtClean="0"/>
              <a:t>edit</a:t>
            </a:r>
            <a:r>
              <a:rPr lang="es-ES_tradnl" dirty="0" smtClean="0"/>
              <a:t> Master </a:t>
            </a:r>
            <a:r>
              <a:rPr lang="es-ES_tradnl" dirty="0" err="1" smtClean="0"/>
              <a:t>title</a:t>
            </a:r>
            <a:r>
              <a:rPr lang="es-ES_tradnl" dirty="0" smtClean="0"/>
              <a:t> </a:t>
            </a:r>
            <a:r>
              <a:rPr lang="es-ES_tradnl" dirty="0" err="1" smtClean="0"/>
              <a:t>style</a:t>
            </a:r>
            <a:endParaRPr lang="en-US" dirty="0"/>
          </a:p>
        </p:txBody>
      </p:sp>
      <p:sp>
        <p:nvSpPr>
          <p:cNvPr id="1296392" name="Rectangle 8"/>
          <p:cNvSpPr>
            <a:spLocks noGrp="1" noChangeArrowheads="1"/>
          </p:cNvSpPr>
          <p:nvPr>
            <p:ph type="subTitle" idx="1"/>
          </p:nvPr>
        </p:nvSpPr>
        <p:spPr>
          <a:xfrm>
            <a:off x="311150" y="4672013"/>
            <a:ext cx="4103688" cy="658812"/>
          </a:xfrm>
          <a:ln/>
        </p:spPr>
        <p:txBody>
          <a:bodyPr/>
          <a:lstStyle>
            <a:lvl1pPr marL="0" indent="0">
              <a:lnSpc>
                <a:spcPct val="90000"/>
              </a:lnSpc>
              <a:buFont typeface="Wingdings" pitchFamily="2" charset="2"/>
              <a:buNone/>
              <a:defRPr sz="2000" b="1">
                <a:solidFill>
                  <a:schemeClr val="bg2"/>
                </a:solidFill>
              </a:defRPr>
            </a:lvl1pPr>
          </a:lstStyle>
          <a:p>
            <a:r>
              <a:rPr lang="es-ES_tradnl" dirty="0" err="1" smtClean="0"/>
              <a:t>Click</a:t>
            </a:r>
            <a:r>
              <a:rPr lang="es-ES_tradnl" dirty="0" smtClean="0"/>
              <a:t> </a:t>
            </a:r>
            <a:r>
              <a:rPr lang="es-ES_tradnl" dirty="0" err="1" smtClean="0"/>
              <a:t>to</a:t>
            </a:r>
            <a:r>
              <a:rPr lang="es-ES_tradnl" dirty="0" smtClean="0"/>
              <a:t> </a:t>
            </a:r>
            <a:r>
              <a:rPr lang="es-ES_tradnl" dirty="0" err="1" smtClean="0"/>
              <a:t>edit</a:t>
            </a:r>
            <a:r>
              <a:rPr lang="es-ES_tradnl" dirty="0" smtClean="0"/>
              <a:t> Master </a:t>
            </a:r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style</a:t>
            </a:r>
            <a:endParaRPr lang="en-US" dirty="0"/>
          </a:p>
        </p:txBody>
      </p:sp>
      <p:pic>
        <p:nvPicPr>
          <p:cNvPr id="3" name="Picture 2" descr="conselleria educación (grande)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8533" y="339720"/>
            <a:ext cx="2018455" cy="445794"/>
          </a:xfrm>
          <a:prstGeom prst="rect">
            <a:avLst/>
          </a:prstGeom>
        </p:spPr>
      </p:pic>
      <p:pic>
        <p:nvPicPr>
          <p:cNvPr id="4" name="Picture 3" descr="fp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4949" y="6226469"/>
            <a:ext cx="622039" cy="445794"/>
          </a:xfrm>
          <a:prstGeom prst="rect">
            <a:avLst/>
          </a:prstGeom>
        </p:spPr>
      </p:pic>
      <p:pic>
        <p:nvPicPr>
          <p:cNvPr id="5" name="Picture 4" descr="galicia.jp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150" y="214280"/>
            <a:ext cx="1669782" cy="695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9146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2771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65925" y="627063"/>
            <a:ext cx="2035175" cy="4845050"/>
          </a:xfrm>
        </p:spPr>
        <p:txBody>
          <a:bodyPr vert="eaVert"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5638" y="627063"/>
            <a:ext cx="5957887" cy="4845050"/>
          </a:xfrm>
        </p:spPr>
        <p:txBody>
          <a:bodyPr vert="eaVert"/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6647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rotWithShape="1">
          <a:blip r:embed="rId2">
            <a:alphaModFix amt="15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0475" y="1270105"/>
            <a:ext cx="7951863" cy="5295795"/>
          </a:xfrm>
        </p:spPr>
        <p:txBody>
          <a:bodyPr/>
          <a:lstStyle>
            <a:lvl2pPr marL="714375" indent="-257175">
              <a:defRPr/>
            </a:lvl2pPr>
            <a:lvl3pPr marL="1077913" indent="-163513">
              <a:defRPr/>
            </a:lvl3pPr>
            <a:lvl4pPr marL="1519238" indent="-260350">
              <a:defRPr/>
            </a:lvl4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90475" y="487630"/>
            <a:ext cx="7951863" cy="589691"/>
          </a:xfrm>
        </p:spPr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3168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24392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638" y="487630"/>
            <a:ext cx="7886700" cy="589691"/>
          </a:xfrm>
        </p:spPr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5638" y="1359068"/>
            <a:ext cx="3894137" cy="499067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2175" y="1359068"/>
            <a:ext cx="3894138" cy="499067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4982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5866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0243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576693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366258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s-ES_tradnl" noProof="0" smtClean="0"/>
              <a:t>Drag picture to placeholder or click icon to add</a:t>
            </a:r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948219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13">
            <a:alphaModFix amt="15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785814" y="487630"/>
            <a:ext cx="7756524" cy="589691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2124" tIns="41061" rIns="82124" bIns="41061" numCol="1" anchor="b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/>
              <a:t>Slide Title</a:t>
            </a:r>
          </a:p>
        </p:txBody>
      </p:sp>
      <p:sp>
        <p:nvSpPr>
          <p:cNvPr id="1027" name="Rectangle 4"/>
          <p:cNvSpPr>
            <a:spLocks noChangeArrowheads="1"/>
          </p:cNvSpPr>
          <p:nvPr/>
        </p:nvSpPr>
        <p:spPr bwMode="auto">
          <a:xfrm>
            <a:off x="8642350" y="6672263"/>
            <a:ext cx="274638" cy="188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  <a:buSzPct val="100000"/>
            </a:pPr>
            <a:fld id="{4E2CE19E-86F3-2B4D-B22C-78878DA832FC}" type="slidenum">
              <a:rPr lang="en-US" sz="700">
                <a:solidFill>
                  <a:srgbClr val="D3D3D3"/>
                </a:solidFill>
                <a:sym typeface="Arial" charset="0"/>
              </a:rPr>
              <a:pPr algn="r" defTabSz="814388">
                <a:lnSpc>
                  <a:spcPct val="100000"/>
                </a:lnSpc>
                <a:buSzPct val="100000"/>
              </a:pPr>
              <a:t>‹Nr.›</a:t>
            </a:fld>
            <a:endParaRPr lang="en-US" sz="700">
              <a:solidFill>
                <a:srgbClr val="D3D3D3"/>
              </a:solidFill>
              <a:sym typeface="Arial" charset="0"/>
            </a:endParaRPr>
          </a:p>
        </p:txBody>
      </p:sp>
      <p:sp>
        <p:nvSpPr>
          <p:cNvPr id="1028" name="Rectangle 5"/>
          <p:cNvSpPr>
            <a:spLocks noGrp="1" noChangeArrowheads="1"/>
          </p:cNvSpPr>
          <p:nvPr>
            <p:ph type="body" idx="1"/>
          </p:nvPr>
        </p:nvSpPr>
        <p:spPr bwMode="auto">
          <a:xfrm>
            <a:off x="785814" y="1270105"/>
            <a:ext cx="7756524" cy="529579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2124" tIns="41061" rIns="82124" bIns="41061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/>
              <a:t>Body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32" name="Rectangle 10"/>
          <p:cNvSpPr>
            <a:spLocks noChangeArrowheads="1"/>
          </p:cNvSpPr>
          <p:nvPr/>
        </p:nvSpPr>
        <p:spPr bwMode="auto">
          <a:xfrm>
            <a:off x="193675" y="6565900"/>
            <a:ext cx="962025" cy="298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2124" tIns="41061" rIns="82124" bIns="41061" anchor="b">
            <a:spAutoFit/>
          </a:bodyPr>
          <a:lstStyle/>
          <a:p>
            <a:pPr algn="l" defTabSz="814388">
              <a:lnSpc>
                <a:spcPct val="100000"/>
              </a:lnSpc>
              <a:buSzPct val="100000"/>
            </a:pPr>
            <a:endParaRPr lang="en-US" sz="700">
              <a:solidFill>
                <a:srgbClr val="D3D3D3"/>
              </a:solidFill>
              <a:sym typeface="Arial" charset="0"/>
            </a:endParaRPr>
          </a:p>
          <a:p>
            <a:pPr algn="l" defTabSz="814388">
              <a:lnSpc>
                <a:spcPct val="100000"/>
              </a:lnSpc>
              <a:buSzPct val="100000"/>
            </a:pPr>
            <a:endParaRPr lang="en-US" sz="700">
              <a:solidFill>
                <a:srgbClr val="D3D3D3"/>
              </a:solidFill>
              <a:sym typeface="Arial" charset="0"/>
            </a:endParaRPr>
          </a:p>
        </p:txBody>
      </p:sp>
      <p:sp>
        <p:nvSpPr>
          <p:cNvPr id="2" name="Rectangle 1"/>
          <p:cNvSpPr/>
          <p:nvPr/>
        </p:nvSpPr>
        <p:spPr bwMode="auto">
          <a:xfrm>
            <a:off x="1" y="0"/>
            <a:ext cx="9143999" cy="378757"/>
          </a:xfrm>
          <a:prstGeom prst="rect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82124" tIns="41061" rIns="82124" bIns="41061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814388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2"/>
          </p:nvPr>
        </p:nvSpPr>
        <p:spPr>
          <a:xfrm>
            <a:off x="89561" y="6667354"/>
            <a:ext cx="512101" cy="190646"/>
          </a:xfrm>
          <a:prstGeom prst="rect">
            <a:avLst/>
          </a:prstGeom>
          <a:noFill/>
          <a:ln>
            <a:noFill/>
          </a:ln>
        </p:spPr>
        <p:txBody>
          <a:bodyPr wrap="none" lIns="82124" tIns="41061" rIns="82124" bIns="41061" anchor="b">
            <a:spAutoFit/>
          </a:bodyPr>
          <a:lstStyle>
            <a:lvl1pPr>
              <a:defRPr lang="en-US" sz="700">
                <a:solidFill>
                  <a:srgbClr val="D3D3D3"/>
                </a:solidFill>
              </a:defRPr>
            </a:lvl1pPr>
          </a:lstStyle>
          <a:p>
            <a:pPr algn="r" defTabSz="814388">
              <a:lnSpc>
                <a:spcPct val="100000"/>
              </a:lnSpc>
              <a:buSzPct val="100000"/>
            </a:pPr>
            <a:fld id="{30F6482F-E71F-4648-92BE-74C3B97B058B}" type="datetimeFigureOut">
              <a:rPr lang="en-US"/>
              <a:pPr algn="r" defTabSz="814388">
                <a:lnSpc>
                  <a:spcPct val="100000"/>
                </a:lnSpc>
                <a:buSzPct val="100000"/>
              </a:pPr>
              <a:t>4/20/15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</p:sldLayoutIdLst>
  <p:timing>
    <p:tnLst>
      <p:par>
        <p:cTn id="1" dur="indefinite" restart="never" nodeType="tmRoot"/>
      </p:par>
    </p:tnLst>
  </p:timing>
  <p:txStyles>
    <p:titleStyle>
      <a:lvl1pPr algn="l" defTabSz="814388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0" i="0">
          <a:solidFill>
            <a:srgbClr val="708CA1"/>
          </a:solidFill>
          <a:latin typeface="Calibri Light"/>
          <a:ea typeface="ＭＳ Ｐゴシック" charset="0"/>
          <a:cs typeface="Calibri Light"/>
        </a:defRPr>
      </a:lvl1pPr>
      <a:lvl2pPr algn="l" defTabSz="814388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  <a:ea typeface="ＭＳ Ｐゴシック" charset="0"/>
          <a:cs typeface="ＭＳ Ｐゴシック" charset="0"/>
        </a:defRPr>
      </a:lvl2pPr>
      <a:lvl3pPr algn="l" defTabSz="814388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  <a:ea typeface="ＭＳ Ｐゴシック" charset="0"/>
          <a:cs typeface="ＭＳ Ｐゴシック" charset="0"/>
        </a:defRPr>
      </a:lvl3pPr>
      <a:lvl4pPr algn="l" defTabSz="814388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  <a:ea typeface="ＭＳ Ｐゴシック" charset="0"/>
          <a:cs typeface="ＭＳ Ｐゴシック" charset="0"/>
        </a:defRPr>
      </a:lvl4pPr>
      <a:lvl5pPr algn="l" defTabSz="814388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  <a:ea typeface="ＭＳ Ｐゴシック" charset="0"/>
          <a:cs typeface="ＭＳ Ｐゴシック" charset="0"/>
        </a:defRPr>
      </a:lvl5pPr>
      <a:lvl6pPr marL="457200" algn="l" defTabSz="814388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</a:defRPr>
      </a:lvl6pPr>
      <a:lvl7pPr marL="914400" algn="l" defTabSz="814388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</a:defRPr>
      </a:lvl7pPr>
      <a:lvl8pPr marL="1371600" algn="l" defTabSz="814388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</a:defRPr>
      </a:lvl8pPr>
      <a:lvl9pPr marL="1828800" algn="l" defTabSz="814388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</a:defRPr>
      </a:lvl9pPr>
    </p:titleStyle>
    <p:bodyStyle>
      <a:lvl1pPr marL="236538" indent="-236538" algn="l" defTabSz="814388" rtl="0" eaLnBrk="1" fontAlgn="base" hangingPunct="1">
        <a:lnSpc>
          <a:spcPct val="95000"/>
        </a:lnSpc>
        <a:spcBef>
          <a:spcPct val="50000"/>
        </a:spcBef>
        <a:spcAft>
          <a:spcPct val="0"/>
        </a:spcAft>
        <a:buClr>
          <a:srgbClr val="708CA1"/>
        </a:buClr>
        <a:buFont typeface="Wingdings" charset="0"/>
        <a:buChar char="§"/>
        <a:defRPr sz="2400">
          <a:solidFill>
            <a:schemeClr val="tx1"/>
          </a:solidFill>
          <a:latin typeface="Calibri"/>
          <a:ea typeface="ＭＳ Ｐゴシック" charset="0"/>
          <a:cs typeface="Calibri"/>
        </a:defRPr>
      </a:lvl1pPr>
      <a:lvl2pPr marL="574675" indent="-117475" algn="l" defTabSz="814388" rtl="0" eaLnBrk="1" fontAlgn="base" hangingPunct="1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buChar char="–"/>
        <a:defRPr sz="2000">
          <a:solidFill>
            <a:schemeClr val="tx1"/>
          </a:solidFill>
          <a:latin typeface="Calibri"/>
          <a:ea typeface="ＭＳ Ｐゴシック" charset="0"/>
          <a:cs typeface="Calibri"/>
        </a:defRPr>
      </a:lvl2pPr>
      <a:lvl3pPr marL="914400" algn="l" defTabSz="814388" rtl="0" eaLnBrk="1" fontAlgn="base" hangingPunct="1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buChar char="•"/>
        <a:defRPr sz="2000">
          <a:solidFill>
            <a:schemeClr val="tx1"/>
          </a:solidFill>
          <a:latin typeface="Calibri"/>
          <a:ea typeface="ＭＳ Ｐゴシック" charset="0"/>
          <a:cs typeface="Calibri"/>
        </a:defRPr>
      </a:lvl3pPr>
      <a:lvl4pPr marL="1254125" indent="117475" algn="l" defTabSz="814388" rtl="0" eaLnBrk="1" fontAlgn="base" hangingPunct="1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buChar char="–"/>
        <a:defRPr sz="2000">
          <a:solidFill>
            <a:schemeClr val="tx1"/>
          </a:solidFill>
          <a:latin typeface="Calibri"/>
          <a:ea typeface="ＭＳ Ｐゴシック" charset="0"/>
          <a:cs typeface="Calibri"/>
        </a:defRPr>
      </a:lvl4pPr>
      <a:lvl5pPr marL="1604963" indent="223838" algn="l" defTabSz="814388" rtl="0" eaLnBrk="1" fontAlgn="base" hangingPunct="1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buChar char="»"/>
        <a:defRPr sz="2000">
          <a:solidFill>
            <a:schemeClr val="tx1"/>
          </a:solidFill>
          <a:latin typeface="Calibri"/>
          <a:ea typeface="ＭＳ Ｐゴシック" charset="0"/>
          <a:cs typeface="Calibri"/>
        </a:defRPr>
      </a:lvl5pPr>
      <a:lvl6pPr marL="2062163" algn="l" defTabSz="814388" rtl="0" eaLnBrk="1" fontAlgn="base" hangingPunct="1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</a:defRPr>
      </a:lvl6pPr>
      <a:lvl7pPr marL="2519363" algn="l" defTabSz="814388" rtl="0" eaLnBrk="1" fontAlgn="base" hangingPunct="1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</a:defRPr>
      </a:lvl7pPr>
      <a:lvl8pPr marL="2976563" algn="l" defTabSz="814388" rtl="0" eaLnBrk="1" fontAlgn="base" hangingPunct="1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</a:defRPr>
      </a:lvl8pPr>
      <a:lvl9pPr marL="3433763" algn="l" defTabSz="814388" rtl="0" eaLnBrk="1" fontAlgn="base" hangingPunct="1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Relationship Id="rId3" Type="http://schemas.openxmlformats.org/officeDocument/2006/relationships/image" Target="../media/image10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La </a:t>
            </a:r>
            <a:r>
              <a:rPr lang="en-US" dirty="0" err="1" smtClean="0"/>
              <a:t>organización</a:t>
            </a:r>
            <a:r>
              <a:rPr lang="en-US" dirty="0" smtClean="0"/>
              <a:t> </a:t>
            </a:r>
            <a:r>
              <a:rPr lang="en-US" dirty="0" err="1" smtClean="0"/>
              <a:t>celular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BIODIVERSIDAD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4986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s-ES" b="1" dirty="0"/>
              <a:t>Pared celular.</a:t>
            </a:r>
            <a:r>
              <a:rPr lang="es-ES" dirty="0"/>
              <a:t> Proporciona resistencia a la célula, es rígida.</a:t>
            </a:r>
          </a:p>
          <a:p>
            <a:pPr lvl="0"/>
            <a:r>
              <a:rPr lang="es-ES" b="1" dirty="0"/>
              <a:t>Membrana celular.</a:t>
            </a:r>
            <a:r>
              <a:rPr lang="es-ES" dirty="0"/>
              <a:t> Delimita la célula y la mantiene en contacto con el exterior, permitiendo el intercambio de sustancias.</a:t>
            </a:r>
          </a:p>
          <a:p>
            <a:pPr lvl="0"/>
            <a:r>
              <a:rPr lang="es-ES" dirty="0" smtClean="0"/>
              <a:t>Estructuras </a:t>
            </a:r>
            <a:r>
              <a:rPr lang="es-ES" dirty="0"/>
              <a:t>que le confieren movilidad</a:t>
            </a:r>
            <a:r>
              <a:rPr lang="es-ES" dirty="0" smtClean="0"/>
              <a:t>.</a:t>
            </a:r>
            <a:endParaRPr lang="es-ES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C</a:t>
            </a:r>
            <a:r>
              <a:rPr lang="es-ES_tradnl" dirty="0" err="1" smtClean="0"/>
              <a:t>élulas</a:t>
            </a:r>
            <a:r>
              <a:rPr lang="es-ES_tradnl" dirty="0" smtClean="0"/>
              <a:t> procariotas</a:t>
            </a:r>
            <a:endParaRPr lang="es-ES" dirty="0"/>
          </a:p>
        </p:txBody>
      </p:sp>
      <p:pic>
        <p:nvPicPr>
          <p:cNvPr id="5" name="Imagen 4" descr="../../../../../Desktop/scans/ceucariotas.pn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6871" y="3429001"/>
            <a:ext cx="5417130" cy="3132138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Marcador de contenido 1"/>
          <p:cNvSpPr txBox="1">
            <a:spLocks/>
          </p:cNvSpPr>
          <p:nvPr/>
        </p:nvSpPr>
        <p:spPr bwMode="auto">
          <a:xfrm>
            <a:off x="611188" y="3602516"/>
            <a:ext cx="3115683" cy="295862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2124" tIns="41061" rIns="82124" bIns="41061" numCol="1" anchor="t" anchorCtr="0" compatLnSpc="1">
            <a:prstTxWarp prst="textNoShape">
              <a:avLst/>
            </a:prstTxWarp>
            <a:normAutofit/>
          </a:bodyPr>
          <a:lstStyle>
            <a:lvl1pPr marL="236538" indent="-236538" algn="l" defTabSz="814388" rtl="0" eaLnBrk="1" fontAlgn="base" hangingPunct="1">
              <a:lnSpc>
                <a:spcPct val="95000"/>
              </a:lnSpc>
              <a:spcBef>
                <a:spcPct val="50000"/>
              </a:spcBef>
              <a:spcAft>
                <a:spcPct val="0"/>
              </a:spcAft>
              <a:buClr>
                <a:srgbClr val="708CA1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Calibri"/>
                <a:ea typeface="ＭＳ Ｐゴシック" charset="0"/>
                <a:cs typeface="Calibri"/>
              </a:defRPr>
            </a:lvl1pPr>
            <a:lvl2pPr marL="714375" indent="-257175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buChar char="–"/>
              <a:defRPr sz="2000">
                <a:solidFill>
                  <a:schemeClr val="tx1"/>
                </a:solidFill>
                <a:latin typeface="Calibri"/>
                <a:ea typeface="ＭＳ Ｐゴシック" charset="0"/>
                <a:cs typeface="Calibri"/>
              </a:defRPr>
            </a:lvl2pPr>
            <a:lvl3pPr marL="1077913" indent="-16351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buChar char="•"/>
              <a:defRPr sz="2000">
                <a:solidFill>
                  <a:schemeClr val="tx1"/>
                </a:solidFill>
                <a:latin typeface="Calibri"/>
                <a:ea typeface="ＭＳ Ｐゴシック" charset="0"/>
                <a:cs typeface="Calibri"/>
              </a:defRPr>
            </a:lvl3pPr>
            <a:lvl4pPr marL="1519238" indent="-260350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buChar char="–"/>
              <a:defRPr sz="2000">
                <a:solidFill>
                  <a:schemeClr val="tx1"/>
                </a:solidFill>
                <a:latin typeface="Calibri"/>
                <a:ea typeface="ＭＳ Ｐゴシック" charset="0"/>
                <a:cs typeface="Calibri"/>
              </a:defRPr>
            </a:lvl4pPr>
            <a:lvl5pPr marL="1604963" indent="223838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buChar char="»"/>
              <a:defRPr sz="2000">
                <a:solidFill>
                  <a:schemeClr val="tx1"/>
                </a:solidFill>
                <a:latin typeface="Calibri"/>
                <a:ea typeface="ＭＳ Ｐゴシック" charset="0"/>
                <a:cs typeface="Calibri"/>
              </a:defRPr>
            </a:lvl5pPr>
            <a:lvl6pPr marL="20621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6pPr>
            <a:lvl7pPr marL="25193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7pPr>
            <a:lvl8pPr marL="29765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8pPr>
            <a:lvl9pPr marL="34337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lvl="1"/>
            <a:r>
              <a:rPr lang="es-ES" b="1" kern="0" smtClean="0"/>
              <a:t>Cilios</a:t>
            </a:r>
            <a:r>
              <a:rPr lang="es-ES" kern="0" dirty="0" smtClean="0"/>
              <a:t>, que son unos pelillos que recubren toda la célula.</a:t>
            </a:r>
          </a:p>
          <a:p>
            <a:pPr lvl="1"/>
            <a:r>
              <a:rPr lang="es-ES" b="1" kern="0" dirty="0" smtClean="0"/>
              <a:t>Flagelos</a:t>
            </a:r>
            <a:r>
              <a:rPr lang="es-ES" kern="0" dirty="0" smtClean="0"/>
              <a:t>, que son una prolongación única que ayuda al desplazamiento de la célula.</a:t>
            </a:r>
            <a:endParaRPr lang="es-ES" kern="0" dirty="0"/>
          </a:p>
        </p:txBody>
      </p:sp>
    </p:spTree>
    <p:extLst>
      <p:ext uri="{BB962C8B-B14F-4D97-AF65-F5344CB8AC3E}">
        <p14:creationId xmlns:p14="http://schemas.microsoft.com/office/powerpoint/2010/main" val="18747990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s-ES" b="1" dirty="0" smtClean="0"/>
              <a:t>Citoplasma.</a:t>
            </a:r>
            <a:r>
              <a:rPr lang="es-ES" dirty="0" smtClean="0"/>
              <a:t> Está compuesto principalmente por agua, y en él se encuentran las estructuras que organizan la actividad celular:</a:t>
            </a:r>
          </a:p>
          <a:p>
            <a:pPr lvl="1"/>
            <a:r>
              <a:rPr lang="es-ES" b="1" dirty="0" smtClean="0"/>
              <a:t>Material genético</a:t>
            </a:r>
            <a:r>
              <a:rPr lang="es-ES" dirty="0" smtClean="0"/>
              <a:t>, formado por una molécula de ADN circular, que organiza la actividad celular.</a:t>
            </a:r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C</a:t>
            </a:r>
            <a:r>
              <a:rPr lang="es-ES_tradnl" dirty="0" err="1" smtClean="0"/>
              <a:t>élulas</a:t>
            </a:r>
            <a:r>
              <a:rPr lang="es-ES_tradnl" dirty="0" smtClean="0"/>
              <a:t> procariotas</a:t>
            </a:r>
            <a:endParaRPr lang="es-ES" dirty="0"/>
          </a:p>
        </p:txBody>
      </p:sp>
      <p:pic>
        <p:nvPicPr>
          <p:cNvPr id="5" name="Imagen 4" descr="../../../../../Desktop/scans/ceucariotas.pn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6871" y="3429001"/>
            <a:ext cx="5417130" cy="3132138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Marcador de contenido 1"/>
          <p:cNvSpPr txBox="1">
            <a:spLocks/>
          </p:cNvSpPr>
          <p:nvPr/>
        </p:nvSpPr>
        <p:spPr bwMode="auto">
          <a:xfrm>
            <a:off x="590475" y="3160093"/>
            <a:ext cx="3136396" cy="340104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2124" tIns="41061" rIns="82124" bIns="41061" numCol="1" anchor="t" anchorCtr="0" compatLnSpc="1">
            <a:prstTxWarp prst="textNoShape">
              <a:avLst/>
            </a:prstTxWarp>
            <a:normAutofit lnSpcReduction="10000"/>
          </a:bodyPr>
          <a:lstStyle>
            <a:lvl1pPr marL="236538" indent="-236538" algn="l" defTabSz="814388" rtl="0" eaLnBrk="1" fontAlgn="base" hangingPunct="1">
              <a:lnSpc>
                <a:spcPct val="95000"/>
              </a:lnSpc>
              <a:spcBef>
                <a:spcPct val="50000"/>
              </a:spcBef>
              <a:spcAft>
                <a:spcPct val="0"/>
              </a:spcAft>
              <a:buClr>
                <a:srgbClr val="708CA1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Calibri"/>
                <a:ea typeface="ＭＳ Ｐゴシック" charset="0"/>
                <a:cs typeface="Calibri"/>
              </a:defRPr>
            </a:lvl1pPr>
            <a:lvl2pPr marL="714375" indent="-257175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buChar char="–"/>
              <a:defRPr sz="2000">
                <a:solidFill>
                  <a:schemeClr val="tx1"/>
                </a:solidFill>
                <a:latin typeface="Calibri"/>
                <a:ea typeface="ＭＳ Ｐゴシック" charset="0"/>
                <a:cs typeface="Calibri"/>
              </a:defRPr>
            </a:lvl2pPr>
            <a:lvl3pPr marL="1077913" indent="-16351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buChar char="•"/>
              <a:defRPr sz="2000">
                <a:solidFill>
                  <a:schemeClr val="tx1"/>
                </a:solidFill>
                <a:latin typeface="Calibri"/>
                <a:ea typeface="ＭＳ Ｐゴシック" charset="0"/>
                <a:cs typeface="Calibri"/>
              </a:defRPr>
            </a:lvl3pPr>
            <a:lvl4pPr marL="1519238" indent="-260350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buChar char="–"/>
              <a:defRPr sz="2000">
                <a:solidFill>
                  <a:schemeClr val="tx1"/>
                </a:solidFill>
                <a:latin typeface="Calibri"/>
                <a:ea typeface="ＭＳ Ｐゴシック" charset="0"/>
                <a:cs typeface="Calibri"/>
              </a:defRPr>
            </a:lvl4pPr>
            <a:lvl5pPr marL="1604963" indent="223838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buChar char="»"/>
              <a:defRPr sz="2000">
                <a:solidFill>
                  <a:schemeClr val="tx1"/>
                </a:solidFill>
                <a:latin typeface="Calibri"/>
                <a:ea typeface="ＭＳ Ｐゴシック" charset="0"/>
                <a:cs typeface="Calibri"/>
              </a:defRPr>
            </a:lvl5pPr>
            <a:lvl6pPr marL="20621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6pPr>
            <a:lvl7pPr marL="25193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7pPr>
            <a:lvl8pPr marL="29765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8pPr>
            <a:lvl9pPr marL="34337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lvl="1"/>
            <a:r>
              <a:rPr lang="es-ES" b="1" kern="0" dirty="0" smtClean="0"/>
              <a:t>Ribosomas</a:t>
            </a:r>
            <a:r>
              <a:rPr lang="es-ES" kern="0" dirty="0" smtClean="0"/>
              <a:t>, son estructuras que intervienen en la fabricación de nuevas proteínas necesarias para la célula.</a:t>
            </a:r>
          </a:p>
          <a:p>
            <a:pPr lvl="1"/>
            <a:r>
              <a:rPr lang="es-ES" b="1" kern="0" dirty="0" err="1" smtClean="0"/>
              <a:t>Mesosomas</a:t>
            </a:r>
            <a:r>
              <a:rPr lang="es-ES" kern="0" dirty="0" smtClean="0"/>
              <a:t>, repliegues de la membrana celular donde tienen lugar las reacciones celulares.</a:t>
            </a:r>
            <a:endParaRPr lang="es-ES" kern="0" dirty="0" smtClean="0"/>
          </a:p>
        </p:txBody>
      </p:sp>
    </p:spTree>
    <p:extLst>
      <p:ext uri="{BB962C8B-B14F-4D97-AF65-F5344CB8AC3E}">
        <p14:creationId xmlns:p14="http://schemas.microsoft.com/office/powerpoint/2010/main" val="8857996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/>
          <p:cNvSpPr>
            <a:spLocks noGrp="1"/>
          </p:cNvSpPr>
          <p:nvPr>
            <p:ph idx="1"/>
          </p:nvPr>
        </p:nvSpPr>
        <p:spPr>
          <a:xfrm>
            <a:off x="590475" y="1270105"/>
            <a:ext cx="7951863" cy="2478389"/>
          </a:xfrm>
        </p:spPr>
        <p:txBody>
          <a:bodyPr>
            <a:normAutofit fontScale="92500" lnSpcReduction="20000"/>
          </a:bodyPr>
          <a:lstStyle/>
          <a:p>
            <a:r>
              <a:rPr lang="es-ES" dirty="0"/>
              <a:t>El término eucariota proviene de las palabras latinas </a:t>
            </a:r>
            <a:r>
              <a:rPr lang="es-ES" i="1" dirty="0" err="1"/>
              <a:t>eu</a:t>
            </a:r>
            <a:r>
              <a:rPr lang="es-ES" dirty="0"/>
              <a:t> («verdadero») y </a:t>
            </a:r>
            <a:r>
              <a:rPr lang="es-ES" i="1" dirty="0" err="1"/>
              <a:t>carionte</a:t>
            </a:r>
            <a:r>
              <a:rPr lang="es-ES" dirty="0"/>
              <a:t> («núcleo»). Así, eucariota significaría «células con núcleo verdadero». Las células eucariotas surgieron de las procariotas.</a:t>
            </a:r>
          </a:p>
          <a:p>
            <a:r>
              <a:rPr lang="es-ES" dirty="0"/>
              <a:t>Poseen estructuras membranosas dentro del citoplasma, es decir, están compartimentadas, organizadas por departamentos.</a:t>
            </a:r>
          </a:p>
          <a:p>
            <a:r>
              <a:rPr lang="es-ES" dirty="0"/>
              <a:t>Dentro de las células eucariotas las células animales y las vegetales son diferentes, tanto anatómica como funcionalmente</a:t>
            </a:r>
            <a:r>
              <a:rPr lang="es-ES" dirty="0" smtClean="0"/>
              <a:t>.</a:t>
            </a:r>
            <a:endParaRPr lang="es-ES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611188" y="487630"/>
            <a:ext cx="7931150" cy="589691"/>
          </a:xfrm>
        </p:spPr>
        <p:txBody>
          <a:bodyPr/>
          <a:lstStyle/>
          <a:p>
            <a:r>
              <a:rPr lang="es-ES" dirty="0" smtClean="0"/>
              <a:t>C</a:t>
            </a:r>
            <a:r>
              <a:rPr lang="es-ES_tradnl" dirty="0" err="1" smtClean="0"/>
              <a:t>élulas</a:t>
            </a:r>
            <a:r>
              <a:rPr lang="es-ES_tradnl" dirty="0" smtClean="0"/>
              <a:t> eucariotas</a:t>
            </a:r>
            <a:endParaRPr lang="es-ES" dirty="0"/>
          </a:p>
        </p:txBody>
      </p:sp>
      <p:pic>
        <p:nvPicPr>
          <p:cNvPr id="4" name="Imagen 3" descr="../../../../../Desktop/scans/cprocariotas.pn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188" y="3748494"/>
            <a:ext cx="7931150" cy="282230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832284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Marcador de contenido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54290596"/>
              </p:ext>
            </p:extLst>
          </p:nvPr>
        </p:nvGraphicFramePr>
        <p:xfrm>
          <a:off x="611188" y="1270000"/>
          <a:ext cx="7931150" cy="1930400"/>
        </p:xfrm>
        <a:graphic>
          <a:graphicData uri="http://schemas.openxmlformats.org/drawingml/2006/table">
            <a:tbl>
              <a:tblPr bandRow="1">
                <a:tableStyleId>{69CF1AB2-1976-4502-BF36-3FF5EA218861}</a:tableStyleId>
              </a:tblPr>
              <a:tblGrid>
                <a:gridCol w="2652524"/>
                <a:gridCol w="5278626"/>
              </a:tblGrid>
              <a:tr h="370840">
                <a:tc>
                  <a:txBody>
                    <a:bodyPr/>
                    <a:lstStyle/>
                    <a:p>
                      <a:r>
                        <a:rPr lang="es-ES" b="1" dirty="0" smtClean="0"/>
                        <a:t>Membrana plasmática:</a:t>
                      </a:r>
                      <a:endParaRPr lang="es-E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 smtClean="0"/>
                        <a:t>Delimita las células y las comunica con el exterior de forma selectiva, solo entran los nutrientes necesarios para la célula y salen sustancias de desecho.</a:t>
                      </a:r>
                      <a:endParaRPr lang="es-E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s-ES" b="1" dirty="0" smtClean="0"/>
                        <a:t>Mitocondrias:</a:t>
                      </a:r>
                      <a:endParaRPr lang="es-E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 smtClean="0"/>
                        <a:t>Centrales energéticas de la célula.</a:t>
                      </a:r>
                      <a:endParaRPr lang="es-E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s-ES" b="1" dirty="0" smtClean="0"/>
                        <a:t>Aparato de Golgi:</a:t>
                      </a:r>
                      <a:endParaRPr lang="es-E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 smtClean="0"/>
                        <a:t>Transporte de sustancias al exterior celular. </a:t>
                      </a:r>
                      <a:endParaRPr lang="es-E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Org</a:t>
            </a:r>
            <a:r>
              <a:rPr lang="es-ES_tradnl" dirty="0" smtClean="0"/>
              <a:t>ánulos celulares</a:t>
            </a:r>
            <a:endParaRPr lang="es-ES" dirty="0"/>
          </a:p>
        </p:txBody>
      </p:sp>
      <p:pic>
        <p:nvPicPr>
          <p:cNvPr id="5" name="Imagen 4" descr="../../../../../Desktop/scans/cprocariotas.pn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188" y="3738718"/>
            <a:ext cx="7931150" cy="282230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682174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Marcador de contenido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50245196"/>
              </p:ext>
            </p:extLst>
          </p:nvPr>
        </p:nvGraphicFramePr>
        <p:xfrm>
          <a:off x="611188" y="1270000"/>
          <a:ext cx="7931150" cy="1651000"/>
        </p:xfrm>
        <a:graphic>
          <a:graphicData uri="http://schemas.openxmlformats.org/drawingml/2006/table">
            <a:tbl>
              <a:tblPr bandRow="1">
                <a:tableStyleId>{69CF1AB2-1976-4502-BF36-3FF5EA218861}</a:tableStyleId>
              </a:tblPr>
              <a:tblGrid>
                <a:gridCol w="2938218"/>
                <a:gridCol w="4992932"/>
              </a:tblGrid>
              <a:tr h="370840">
                <a:tc>
                  <a:txBody>
                    <a:bodyPr/>
                    <a:lstStyle/>
                    <a:p>
                      <a:r>
                        <a:rPr lang="es-ES" b="1" dirty="0" smtClean="0"/>
                        <a:t>Ribosomas</a:t>
                      </a:r>
                      <a:endParaRPr lang="es-E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" dirty="0" smtClean="0"/>
                        <a:t>Síntesis de proteínas.</a:t>
                      </a:r>
                      <a:endParaRPr lang="es-ES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s-ES" b="1" dirty="0" err="1" smtClean="0"/>
                        <a:t>Reticulo</a:t>
                      </a:r>
                      <a:r>
                        <a:rPr lang="es-ES" b="1" dirty="0" smtClean="0"/>
                        <a:t> </a:t>
                      </a:r>
                      <a:r>
                        <a:rPr lang="es-ES" b="1" dirty="0" err="1" smtClean="0"/>
                        <a:t>endoplasmático</a:t>
                      </a:r>
                      <a:r>
                        <a:rPr lang="es-ES" b="1" dirty="0" smtClean="0"/>
                        <a:t> rugoso (RER)</a:t>
                      </a:r>
                      <a:endParaRPr lang="es-E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" dirty="0" smtClean="0"/>
                        <a:t>Almacén de proteínas.</a:t>
                      </a:r>
                      <a:endParaRPr lang="es-ES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s-ES" b="1" dirty="0" err="1" smtClean="0"/>
                        <a:t>Reticulo</a:t>
                      </a:r>
                      <a:r>
                        <a:rPr lang="es-ES" b="1" dirty="0" smtClean="0"/>
                        <a:t> </a:t>
                      </a:r>
                      <a:r>
                        <a:rPr lang="es-ES" b="1" dirty="0" err="1" smtClean="0"/>
                        <a:t>endoplasmático</a:t>
                      </a:r>
                      <a:r>
                        <a:rPr lang="es-ES" b="1" dirty="0" smtClean="0"/>
                        <a:t> liso (REL)</a:t>
                      </a:r>
                      <a:endParaRPr lang="es-E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" dirty="0" smtClean="0"/>
                        <a:t>Forma lípidos y los transporta con proteínas.</a:t>
                      </a:r>
                      <a:endParaRPr lang="es-ES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Org</a:t>
            </a:r>
            <a:r>
              <a:rPr lang="es-ES_tradnl" dirty="0" smtClean="0"/>
              <a:t>ánulos celulares</a:t>
            </a:r>
            <a:endParaRPr lang="es-ES" dirty="0"/>
          </a:p>
        </p:txBody>
      </p:sp>
      <p:pic>
        <p:nvPicPr>
          <p:cNvPr id="5" name="Imagen 4" descr="../../../../../Desktop/scans/cprocariotas.pn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188" y="3738836"/>
            <a:ext cx="7931150" cy="282230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243051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Marcador de contenido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33450907"/>
              </p:ext>
            </p:extLst>
          </p:nvPr>
        </p:nvGraphicFramePr>
        <p:xfrm>
          <a:off x="611188" y="1902618"/>
          <a:ext cx="7931150" cy="1010920"/>
        </p:xfrm>
        <a:graphic>
          <a:graphicData uri="http://schemas.openxmlformats.org/drawingml/2006/table">
            <a:tbl>
              <a:tblPr bandRow="1">
                <a:tableStyleId>{69CF1AB2-1976-4502-BF36-3FF5EA218861}</a:tableStyleId>
              </a:tblPr>
              <a:tblGrid>
                <a:gridCol w="1636253"/>
                <a:gridCol w="6294897"/>
              </a:tblGrid>
              <a:tr h="370840">
                <a:tc>
                  <a:txBody>
                    <a:bodyPr/>
                    <a:lstStyle/>
                    <a:p>
                      <a:r>
                        <a:rPr lang="es-ES" b="1" dirty="0" smtClean="0"/>
                        <a:t>Lisosomas</a:t>
                      </a:r>
                      <a:endParaRPr lang="es-E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" dirty="0" smtClean="0"/>
                        <a:t>Digiere las sustancias ingeridas por la célula.</a:t>
                      </a:r>
                      <a:endParaRPr lang="es-ES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s-ES" b="1" dirty="0" smtClean="0"/>
                        <a:t>Vacuolas</a:t>
                      </a:r>
                      <a:endParaRPr lang="es-E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 smtClean="0"/>
                        <a:t>Almacenan diferentes sustancias, en las células vegetales son de gran tamaño.</a:t>
                      </a: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Org</a:t>
            </a:r>
            <a:r>
              <a:rPr lang="es-ES_tradnl" dirty="0" smtClean="0"/>
              <a:t>ánulos celulares</a:t>
            </a:r>
            <a:endParaRPr lang="es-ES" dirty="0"/>
          </a:p>
        </p:txBody>
      </p:sp>
      <p:pic>
        <p:nvPicPr>
          <p:cNvPr id="5" name="Imagen 4" descr="../../../../../Desktop/scans/cprocariotas.pn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188" y="3738836"/>
            <a:ext cx="7931150" cy="282230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046273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Marcador de contenido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10009097"/>
              </p:ext>
            </p:extLst>
          </p:nvPr>
        </p:nvGraphicFramePr>
        <p:xfrm>
          <a:off x="611188" y="1725819"/>
          <a:ext cx="7931150" cy="640080"/>
        </p:xfrm>
        <a:graphic>
          <a:graphicData uri="http://schemas.openxmlformats.org/drawingml/2006/table">
            <a:tbl>
              <a:tblPr bandRow="1">
                <a:tableStyleId>{69CF1AB2-1976-4502-BF36-3FF5EA218861}</a:tableStyleId>
              </a:tblPr>
              <a:tblGrid>
                <a:gridCol w="1636253"/>
                <a:gridCol w="6294897"/>
              </a:tblGrid>
              <a:tr h="370840">
                <a:tc>
                  <a:txBody>
                    <a:bodyPr/>
                    <a:lstStyle/>
                    <a:p>
                      <a:r>
                        <a:rPr lang="es-ES" b="1" dirty="0" smtClean="0"/>
                        <a:t>Centriolos</a:t>
                      </a:r>
                      <a:endParaRPr lang="es-E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" dirty="0" smtClean="0"/>
                        <a:t>Exclusivos de células animales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 smtClean="0"/>
                        <a:t>Intervienen en la división celular</a:t>
                      </a: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Org</a:t>
            </a:r>
            <a:r>
              <a:rPr lang="es-ES_tradnl" dirty="0" smtClean="0"/>
              <a:t>ánulos celulares</a:t>
            </a:r>
            <a:endParaRPr lang="es-ES" dirty="0"/>
          </a:p>
        </p:txBody>
      </p:sp>
      <p:pic>
        <p:nvPicPr>
          <p:cNvPr id="5" name="Imagen 4" descr="../../../../../Desktop/scans/cprocariotas.pn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754"/>
          <a:stretch/>
        </p:blipFill>
        <p:spPr bwMode="auto">
          <a:xfrm>
            <a:off x="2112274" y="3014398"/>
            <a:ext cx="4908263" cy="3546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069146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Marcador de contenido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84522071"/>
              </p:ext>
            </p:extLst>
          </p:nvPr>
        </p:nvGraphicFramePr>
        <p:xfrm>
          <a:off x="611188" y="1410992"/>
          <a:ext cx="7931150" cy="1828800"/>
        </p:xfrm>
        <a:graphic>
          <a:graphicData uri="http://schemas.openxmlformats.org/drawingml/2006/table">
            <a:tbl>
              <a:tblPr bandRow="1">
                <a:tableStyleId>{69CF1AB2-1976-4502-BF36-3FF5EA218861}</a:tableStyleId>
              </a:tblPr>
              <a:tblGrid>
                <a:gridCol w="1988793"/>
                <a:gridCol w="5942357"/>
              </a:tblGrid>
              <a:tr h="370840">
                <a:tc>
                  <a:txBody>
                    <a:bodyPr/>
                    <a:lstStyle/>
                    <a:p>
                      <a:r>
                        <a:rPr lang="es-ES" b="1" dirty="0" smtClean="0"/>
                        <a:t>Pared celular:</a:t>
                      </a:r>
                      <a:endParaRPr lang="es-E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 smtClean="0"/>
                        <a:t>Solo en células vegetales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 smtClean="0"/>
                        <a:t>Compuesta por celulosa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 smtClean="0"/>
                        <a:t>Le da rigidez y forma definida a la célula</a:t>
                      </a: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s-ES" b="1" dirty="0" smtClean="0"/>
                        <a:t>Cloroplastos:</a:t>
                      </a:r>
                      <a:endParaRPr lang="es-E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 smtClean="0"/>
                        <a:t>Exclusivos de células vegetales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 smtClean="0"/>
                        <a:t>Almacenan clorofila y otros pigmentos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 smtClean="0"/>
                        <a:t>Realizan la fotosíntesis</a:t>
                      </a: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Org</a:t>
            </a:r>
            <a:r>
              <a:rPr lang="es-ES_tradnl" dirty="0" smtClean="0"/>
              <a:t>ánulos celulares</a:t>
            </a:r>
            <a:endParaRPr lang="es-ES" dirty="0"/>
          </a:p>
        </p:txBody>
      </p:sp>
      <p:pic>
        <p:nvPicPr>
          <p:cNvPr id="5" name="Imagen 4" descr="../../../../../Desktop/scans/cprocariotas.pn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634"/>
          <a:stretch/>
        </p:blipFill>
        <p:spPr bwMode="auto">
          <a:xfrm>
            <a:off x="2493187" y="3573463"/>
            <a:ext cx="4157625" cy="299701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508010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Marcador de contenido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35019593"/>
              </p:ext>
            </p:extLst>
          </p:nvPr>
        </p:nvGraphicFramePr>
        <p:xfrm>
          <a:off x="611188" y="1539398"/>
          <a:ext cx="7931150" cy="1737360"/>
        </p:xfrm>
        <a:graphic>
          <a:graphicData uri="http://schemas.openxmlformats.org/drawingml/2006/table">
            <a:tbl>
              <a:tblPr bandRow="1">
                <a:tableStyleId>{69CF1AB2-1976-4502-BF36-3FF5EA218861}</a:tableStyleId>
              </a:tblPr>
              <a:tblGrid>
                <a:gridCol w="1636253"/>
                <a:gridCol w="6294897"/>
              </a:tblGrid>
              <a:tr h="370840">
                <a:tc>
                  <a:txBody>
                    <a:bodyPr/>
                    <a:lstStyle/>
                    <a:p>
                      <a:r>
                        <a:rPr lang="es-ES" b="1" dirty="0" smtClean="0"/>
                        <a:t>N</a:t>
                      </a:r>
                      <a:r>
                        <a:rPr lang="es-ES_tradnl" b="1" dirty="0" err="1" smtClean="0"/>
                        <a:t>úcleo</a:t>
                      </a:r>
                      <a:endParaRPr lang="es-E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" dirty="0" smtClean="0"/>
                        <a:t>Es el encargado de organizar la actividad celular.</a:t>
                      </a:r>
                    </a:p>
                    <a:p>
                      <a:r>
                        <a:rPr lang="es-ES" dirty="0" smtClean="0"/>
                        <a:t>Comprende dos partes:</a:t>
                      </a:r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s-ES" b="1" dirty="0" smtClean="0"/>
                        <a:t>Membrana nuclear, </a:t>
                      </a:r>
                      <a:r>
                        <a:rPr lang="es-ES" dirty="0" smtClean="0"/>
                        <a:t>que posee muchos polos y comunica el núcleo con el citoplasma.</a:t>
                      </a:r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s-ES" b="1" dirty="0" err="1" smtClean="0"/>
                        <a:t>Nucleolo</a:t>
                      </a:r>
                      <a:r>
                        <a:rPr lang="es-ES" b="1" dirty="0" smtClean="0"/>
                        <a:t>, </a:t>
                      </a:r>
                      <a:r>
                        <a:rPr lang="es-ES" dirty="0" smtClean="0"/>
                        <a:t>compuesto por ADN y </a:t>
                      </a:r>
                      <a:r>
                        <a:rPr lang="es-ES" dirty="0" err="1" smtClean="0"/>
                        <a:t>proteinas</a:t>
                      </a:r>
                      <a:r>
                        <a:rPr lang="es-ES" dirty="0" smtClean="0"/>
                        <a:t>, que formarán los cromosomas en el momento de la división celular.</a:t>
                      </a:r>
                      <a:endParaRPr lang="es-ES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Org</a:t>
            </a:r>
            <a:r>
              <a:rPr lang="es-ES_tradnl" dirty="0" smtClean="0"/>
              <a:t>ánulos celulares</a:t>
            </a:r>
            <a:endParaRPr lang="es-ES" dirty="0"/>
          </a:p>
        </p:txBody>
      </p:sp>
      <p:pic>
        <p:nvPicPr>
          <p:cNvPr id="5" name="Imagen 4" descr="../../../../../Desktop/scans/cprocariotas.pn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188" y="3738836"/>
            <a:ext cx="7931150" cy="282230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07851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590475" y="1270105"/>
            <a:ext cx="7951863" cy="2571645"/>
          </a:xfrm>
        </p:spPr>
        <p:txBody>
          <a:bodyPr/>
          <a:lstStyle/>
          <a:p>
            <a:r>
              <a:rPr lang="en-US" dirty="0" err="1" smtClean="0"/>
              <a:t>Funciones</a:t>
            </a:r>
            <a:r>
              <a:rPr lang="en-US" dirty="0" smtClean="0"/>
              <a:t> de los </a:t>
            </a:r>
            <a:r>
              <a:rPr lang="en-US" dirty="0" err="1" smtClean="0"/>
              <a:t>seres</a:t>
            </a:r>
            <a:r>
              <a:rPr lang="en-US" dirty="0" smtClean="0"/>
              <a:t> </a:t>
            </a:r>
            <a:r>
              <a:rPr lang="en-US" dirty="0" err="1" smtClean="0"/>
              <a:t>vivos</a:t>
            </a:r>
            <a:r>
              <a:rPr lang="en-US" dirty="0" smtClean="0"/>
              <a:t>:</a:t>
            </a:r>
          </a:p>
          <a:p>
            <a:pPr lvl="1"/>
            <a:r>
              <a:rPr lang="en-US" dirty="0" err="1" smtClean="0"/>
              <a:t>Nutrición</a:t>
            </a:r>
            <a:endParaRPr lang="en-US" dirty="0" smtClean="0"/>
          </a:p>
          <a:p>
            <a:pPr lvl="1"/>
            <a:r>
              <a:rPr lang="en-US" dirty="0" err="1" smtClean="0"/>
              <a:t>Reproducción</a:t>
            </a:r>
            <a:endParaRPr lang="en-US" dirty="0" smtClean="0"/>
          </a:p>
          <a:p>
            <a:pPr lvl="1"/>
            <a:r>
              <a:rPr lang="en-US" dirty="0" err="1" smtClean="0"/>
              <a:t>Relación</a:t>
            </a:r>
            <a:r>
              <a:rPr lang="en-US" dirty="0" smtClean="0"/>
              <a:t> con el </a:t>
            </a:r>
            <a:r>
              <a:rPr lang="en-US" dirty="0" err="1" smtClean="0"/>
              <a:t>medio</a:t>
            </a:r>
            <a:endParaRPr lang="en-US" dirty="0" smtClean="0"/>
          </a:p>
          <a:p>
            <a:r>
              <a:rPr lang="en-US" dirty="0" smtClean="0"/>
              <a:t>La </a:t>
            </a:r>
            <a:r>
              <a:rPr lang="en-US" dirty="0" err="1" smtClean="0"/>
              <a:t>unidad</a:t>
            </a:r>
            <a:r>
              <a:rPr lang="en-US" dirty="0" smtClean="0"/>
              <a:t> </a:t>
            </a:r>
            <a:r>
              <a:rPr lang="en-US" dirty="0" err="1" smtClean="0"/>
              <a:t>más</a:t>
            </a:r>
            <a:r>
              <a:rPr lang="en-US" dirty="0" smtClean="0"/>
              <a:t> </a:t>
            </a:r>
            <a:r>
              <a:rPr lang="en-US" dirty="0" err="1" smtClean="0"/>
              <a:t>pequeña</a:t>
            </a:r>
            <a:r>
              <a:rPr lang="en-US" dirty="0" smtClean="0"/>
              <a:t> </a:t>
            </a:r>
            <a:r>
              <a:rPr lang="en-US" dirty="0" err="1" smtClean="0"/>
              <a:t>que</a:t>
            </a:r>
            <a:r>
              <a:rPr lang="en-US" dirty="0" smtClean="0"/>
              <a:t> </a:t>
            </a:r>
            <a:r>
              <a:rPr lang="en-US" dirty="0" err="1" smtClean="0"/>
              <a:t>cumple</a:t>
            </a:r>
            <a:r>
              <a:rPr lang="en-US" dirty="0" smtClean="0"/>
              <a:t> con </a:t>
            </a:r>
            <a:r>
              <a:rPr lang="en-US" dirty="0" err="1" smtClean="0"/>
              <a:t>estos</a:t>
            </a:r>
            <a:r>
              <a:rPr lang="en-US" dirty="0" smtClean="0"/>
              <a:t> </a:t>
            </a:r>
            <a:r>
              <a:rPr lang="en-US" dirty="0" err="1" smtClean="0"/>
              <a:t>requisitos</a:t>
            </a:r>
            <a:r>
              <a:rPr lang="en-US" dirty="0" smtClean="0"/>
              <a:t> </a:t>
            </a:r>
            <a:r>
              <a:rPr lang="en-US" dirty="0" err="1" smtClean="0"/>
              <a:t>es</a:t>
            </a:r>
            <a:r>
              <a:rPr lang="en-US" dirty="0" smtClean="0"/>
              <a:t> </a:t>
            </a:r>
            <a:r>
              <a:rPr lang="en-US" b="1" dirty="0" smtClean="0"/>
              <a:t>la </a:t>
            </a:r>
            <a:r>
              <a:rPr lang="en-US" b="1" dirty="0" err="1" smtClean="0"/>
              <a:t>célula</a:t>
            </a:r>
            <a:endParaRPr lang="en-US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b="0" dirty="0">
                <a:latin typeface="Calibri Light"/>
                <a:cs typeface="Calibri Light"/>
              </a:rPr>
              <a:t>La célula: unidad fundamental de la </a:t>
            </a:r>
            <a:r>
              <a:rPr lang="es-ES" b="0" dirty="0" smtClean="0">
                <a:latin typeface="Calibri Light"/>
                <a:cs typeface="Calibri Light"/>
              </a:rPr>
              <a:t>vida</a:t>
            </a:r>
            <a:endParaRPr lang="en-US" b="0" dirty="0">
              <a:latin typeface="Calibri Light"/>
              <a:cs typeface="Calibri Light"/>
            </a:endParaRPr>
          </a:p>
        </p:txBody>
      </p:sp>
      <p:sp>
        <p:nvSpPr>
          <p:cNvPr id="4" name="Content Placeholder 1"/>
          <p:cNvSpPr txBox="1">
            <a:spLocks/>
          </p:cNvSpPr>
          <p:nvPr/>
        </p:nvSpPr>
        <p:spPr bwMode="auto">
          <a:xfrm>
            <a:off x="590476" y="4074583"/>
            <a:ext cx="4002692" cy="24130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2124" tIns="41061" rIns="82124" bIns="41061" numCol="1" anchor="t" anchorCtr="0" compatLnSpc="1">
            <a:prstTxWarp prst="textNoShape">
              <a:avLst/>
            </a:prstTxWarp>
            <a:normAutofit/>
          </a:bodyPr>
          <a:lstStyle>
            <a:lvl1pPr marL="236538" indent="-236538" algn="l" defTabSz="814388" rtl="0" eaLnBrk="1" fontAlgn="base" hangingPunct="1">
              <a:lnSpc>
                <a:spcPct val="95000"/>
              </a:lnSpc>
              <a:spcBef>
                <a:spcPct val="50000"/>
              </a:spcBef>
              <a:spcAft>
                <a:spcPct val="0"/>
              </a:spcAft>
              <a:buClr>
                <a:srgbClr val="708CA1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Calibri"/>
                <a:ea typeface="ＭＳ Ｐゴシック" charset="0"/>
                <a:cs typeface="Calibri"/>
              </a:defRPr>
            </a:lvl1pPr>
            <a:lvl2pPr marL="714375" indent="-257175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buChar char="–"/>
              <a:defRPr sz="2000">
                <a:solidFill>
                  <a:schemeClr val="tx1"/>
                </a:solidFill>
                <a:latin typeface="Calibri"/>
                <a:ea typeface="ＭＳ Ｐゴシック" charset="0"/>
                <a:cs typeface="Calibri"/>
              </a:defRPr>
            </a:lvl2pPr>
            <a:lvl3pPr marL="1077913" indent="-16351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buChar char="•"/>
              <a:defRPr sz="2000">
                <a:solidFill>
                  <a:schemeClr val="tx1"/>
                </a:solidFill>
                <a:latin typeface="Calibri"/>
                <a:ea typeface="ＭＳ Ｐゴシック" charset="0"/>
                <a:cs typeface="Calibri"/>
              </a:defRPr>
            </a:lvl3pPr>
            <a:lvl4pPr marL="1519238" indent="-260350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buChar char="–"/>
              <a:defRPr sz="2000">
                <a:solidFill>
                  <a:schemeClr val="tx1"/>
                </a:solidFill>
                <a:latin typeface="Calibri"/>
                <a:ea typeface="ＭＳ Ｐゴシック" charset="0"/>
                <a:cs typeface="Calibri"/>
              </a:defRPr>
            </a:lvl4pPr>
            <a:lvl5pPr marL="1604963" indent="223838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buChar char="»"/>
              <a:defRPr sz="2000">
                <a:solidFill>
                  <a:schemeClr val="tx1"/>
                </a:solidFill>
                <a:latin typeface="Calibri"/>
                <a:ea typeface="ＭＳ Ｐゴシック" charset="0"/>
                <a:cs typeface="Calibri"/>
              </a:defRPr>
            </a:lvl5pPr>
            <a:lvl6pPr marL="20621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6pPr>
            <a:lvl7pPr marL="25193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7pPr>
            <a:lvl8pPr marL="29765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8pPr>
            <a:lvl9pPr marL="34337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dirty="0" err="1" smtClean="0"/>
              <a:t>Seres</a:t>
            </a:r>
            <a:r>
              <a:rPr lang="en-US" dirty="0" smtClean="0"/>
              <a:t> </a:t>
            </a:r>
            <a:r>
              <a:rPr lang="en-US" dirty="0" err="1" smtClean="0"/>
              <a:t>unicelulares</a:t>
            </a:r>
            <a:endParaRPr lang="en-US" dirty="0" smtClean="0"/>
          </a:p>
          <a:p>
            <a:pPr lvl="1"/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única</a:t>
            </a:r>
            <a:r>
              <a:rPr lang="en-US" dirty="0" smtClean="0"/>
              <a:t> </a:t>
            </a:r>
            <a:r>
              <a:rPr lang="en-US" dirty="0" err="1" smtClean="0"/>
              <a:t>célula</a:t>
            </a:r>
            <a:endParaRPr lang="en-US" dirty="0" smtClean="0"/>
          </a:p>
          <a:p>
            <a:pPr lvl="1"/>
            <a:r>
              <a:rPr lang="en-US" dirty="0" err="1" smtClean="0"/>
              <a:t>Independiente</a:t>
            </a:r>
            <a:endParaRPr lang="en-US" dirty="0" smtClean="0"/>
          </a:p>
          <a:p>
            <a:pPr lvl="1"/>
            <a:r>
              <a:rPr lang="en-US" dirty="0" smtClean="0"/>
              <a:t>La </a:t>
            </a:r>
            <a:r>
              <a:rPr lang="en-US" dirty="0" err="1" smtClean="0"/>
              <a:t>célula</a:t>
            </a:r>
            <a:r>
              <a:rPr lang="en-US" dirty="0" smtClean="0"/>
              <a:t> </a:t>
            </a:r>
            <a:r>
              <a:rPr lang="en-US" dirty="0" err="1" smtClean="0"/>
              <a:t>realiza</a:t>
            </a:r>
            <a:r>
              <a:rPr lang="en-US" dirty="0" smtClean="0"/>
              <a:t> </a:t>
            </a:r>
            <a:r>
              <a:rPr lang="en-US" dirty="0" err="1" smtClean="0"/>
              <a:t>todas</a:t>
            </a:r>
            <a:r>
              <a:rPr lang="en-US" dirty="0" smtClean="0"/>
              <a:t> </a:t>
            </a:r>
            <a:r>
              <a:rPr lang="en-US" dirty="0" err="1" smtClean="0"/>
              <a:t>las</a:t>
            </a:r>
            <a:r>
              <a:rPr lang="en-US" dirty="0" smtClean="0"/>
              <a:t> </a:t>
            </a:r>
            <a:r>
              <a:rPr lang="en-US" dirty="0" err="1" smtClean="0"/>
              <a:t>funciones</a:t>
            </a:r>
            <a:r>
              <a:rPr lang="en-US" dirty="0" smtClean="0"/>
              <a:t> </a:t>
            </a:r>
            <a:r>
              <a:rPr lang="en-US" dirty="0" err="1" smtClean="0"/>
              <a:t>corporales</a:t>
            </a:r>
            <a:endParaRPr lang="en-US" dirty="0" smtClean="0"/>
          </a:p>
        </p:txBody>
      </p:sp>
      <p:sp>
        <p:nvSpPr>
          <p:cNvPr id="5" name="Content Placeholder 1"/>
          <p:cNvSpPr txBox="1">
            <a:spLocks/>
          </p:cNvSpPr>
          <p:nvPr/>
        </p:nvSpPr>
        <p:spPr bwMode="auto">
          <a:xfrm>
            <a:off x="4539646" y="4074583"/>
            <a:ext cx="4002692" cy="24130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2124" tIns="41061" rIns="82124" bIns="41061" numCol="1" anchor="t" anchorCtr="0" compatLnSpc="1">
            <a:prstTxWarp prst="textNoShape">
              <a:avLst/>
            </a:prstTxWarp>
            <a:normAutofit/>
          </a:bodyPr>
          <a:lstStyle>
            <a:lvl1pPr marL="236538" indent="-236538" algn="l" defTabSz="814388" rtl="0" eaLnBrk="1" fontAlgn="base" hangingPunct="1">
              <a:lnSpc>
                <a:spcPct val="95000"/>
              </a:lnSpc>
              <a:spcBef>
                <a:spcPct val="50000"/>
              </a:spcBef>
              <a:spcAft>
                <a:spcPct val="0"/>
              </a:spcAft>
              <a:buClr>
                <a:srgbClr val="708CA1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Calibri"/>
                <a:ea typeface="ＭＳ Ｐゴシック" charset="0"/>
                <a:cs typeface="Calibri"/>
              </a:defRPr>
            </a:lvl1pPr>
            <a:lvl2pPr marL="714375" indent="-257175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buChar char="–"/>
              <a:defRPr sz="2000">
                <a:solidFill>
                  <a:schemeClr val="tx1"/>
                </a:solidFill>
                <a:latin typeface="Calibri"/>
                <a:ea typeface="ＭＳ Ｐゴシック" charset="0"/>
                <a:cs typeface="Calibri"/>
              </a:defRPr>
            </a:lvl2pPr>
            <a:lvl3pPr marL="1077913" indent="-16351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buChar char="•"/>
              <a:defRPr sz="2000">
                <a:solidFill>
                  <a:schemeClr val="tx1"/>
                </a:solidFill>
                <a:latin typeface="Calibri"/>
                <a:ea typeface="ＭＳ Ｐゴシック" charset="0"/>
                <a:cs typeface="Calibri"/>
              </a:defRPr>
            </a:lvl3pPr>
            <a:lvl4pPr marL="1519238" indent="-260350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buChar char="–"/>
              <a:defRPr sz="2000">
                <a:solidFill>
                  <a:schemeClr val="tx1"/>
                </a:solidFill>
                <a:latin typeface="Calibri"/>
                <a:ea typeface="ＭＳ Ｐゴシック" charset="0"/>
                <a:cs typeface="Calibri"/>
              </a:defRPr>
            </a:lvl4pPr>
            <a:lvl5pPr marL="1604963" indent="223838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buChar char="»"/>
              <a:defRPr sz="2000">
                <a:solidFill>
                  <a:schemeClr val="tx1"/>
                </a:solidFill>
                <a:latin typeface="Calibri"/>
                <a:ea typeface="ＭＳ Ｐゴシック" charset="0"/>
                <a:cs typeface="Calibri"/>
              </a:defRPr>
            </a:lvl5pPr>
            <a:lvl6pPr marL="20621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6pPr>
            <a:lvl7pPr marL="25193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7pPr>
            <a:lvl8pPr marL="29765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8pPr>
            <a:lvl9pPr marL="34337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dirty="0" err="1" smtClean="0"/>
              <a:t>Seres</a:t>
            </a:r>
            <a:r>
              <a:rPr lang="en-US" dirty="0" smtClean="0"/>
              <a:t> </a:t>
            </a:r>
            <a:r>
              <a:rPr lang="en-US" dirty="0" err="1" smtClean="0"/>
              <a:t>pluricelulares</a:t>
            </a:r>
            <a:endParaRPr lang="en-US" dirty="0" smtClean="0"/>
          </a:p>
          <a:p>
            <a:pPr lvl="1"/>
            <a:r>
              <a:rPr lang="en-US" dirty="0" err="1" smtClean="0"/>
              <a:t>Varias</a:t>
            </a:r>
            <a:r>
              <a:rPr lang="en-US" dirty="0" smtClean="0"/>
              <a:t> </a:t>
            </a:r>
            <a:r>
              <a:rPr lang="en-US" dirty="0" err="1" smtClean="0"/>
              <a:t>células</a:t>
            </a:r>
            <a:endParaRPr lang="en-US" dirty="0" smtClean="0"/>
          </a:p>
          <a:p>
            <a:pPr lvl="1"/>
            <a:r>
              <a:rPr lang="en-US" dirty="0" smtClean="0"/>
              <a:t>No </a:t>
            </a:r>
            <a:r>
              <a:rPr lang="en-US" dirty="0" err="1" smtClean="0"/>
              <a:t>independientes</a:t>
            </a:r>
            <a:endParaRPr lang="en-US" dirty="0" smtClean="0"/>
          </a:p>
          <a:p>
            <a:pPr lvl="1"/>
            <a:r>
              <a:rPr lang="en-US" dirty="0" err="1" smtClean="0"/>
              <a:t>Funciones</a:t>
            </a:r>
            <a:r>
              <a:rPr lang="en-US" dirty="0" smtClean="0"/>
              <a:t> </a:t>
            </a:r>
            <a:r>
              <a:rPr lang="en-US" dirty="0" err="1" smtClean="0"/>
              <a:t>especializadas</a:t>
            </a:r>
            <a:endParaRPr lang="en-US" dirty="0" smtClean="0"/>
          </a:p>
          <a:p>
            <a:pPr lvl="1"/>
            <a:r>
              <a:rPr lang="en-US" dirty="0" smtClean="0"/>
              <a:t>Las </a:t>
            </a:r>
            <a:r>
              <a:rPr lang="en-US" dirty="0" err="1" smtClean="0"/>
              <a:t>células</a:t>
            </a:r>
            <a:r>
              <a:rPr lang="en-US" dirty="0" smtClean="0"/>
              <a:t> </a:t>
            </a:r>
            <a:r>
              <a:rPr lang="en-US" dirty="0" err="1" smtClean="0"/>
              <a:t>dependen</a:t>
            </a:r>
            <a:r>
              <a:rPr lang="en-US" dirty="0" smtClean="0"/>
              <a:t> </a:t>
            </a:r>
            <a:r>
              <a:rPr lang="en-US" dirty="0" err="1" smtClean="0"/>
              <a:t>unas</a:t>
            </a:r>
            <a:r>
              <a:rPr lang="en-US" dirty="0" smtClean="0"/>
              <a:t> de </a:t>
            </a:r>
            <a:r>
              <a:rPr lang="en-US" dirty="0" err="1" smtClean="0"/>
              <a:t>otras</a:t>
            </a:r>
            <a:r>
              <a:rPr lang="en-US" dirty="0" smtClean="0"/>
              <a:t> </a:t>
            </a:r>
            <a:r>
              <a:rPr lang="en-US" dirty="0" err="1" smtClean="0"/>
              <a:t>para</a:t>
            </a:r>
            <a:r>
              <a:rPr lang="en-US" dirty="0" smtClean="0"/>
              <a:t> </a:t>
            </a:r>
            <a:r>
              <a:rPr lang="en-US" dirty="0" err="1" smtClean="0"/>
              <a:t>sobrevivir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1833223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590475" y="1270105"/>
            <a:ext cx="7951863" cy="5098422"/>
          </a:xfrm>
        </p:spPr>
        <p:txBody>
          <a:bodyPr>
            <a:normAutofit/>
          </a:bodyPr>
          <a:lstStyle/>
          <a:p>
            <a:r>
              <a:rPr lang="en-US" sz="3600" dirty="0" err="1" smtClean="0"/>
              <a:t>Funciones</a:t>
            </a:r>
            <a:r>
              <a:rPr lang="en-US" sz="3600" dirty="0" smtClean="0"/>
              <a:t> de los </a:t>
            </a:r>
            <a:r>
              <a:rPr lang="en-US" sz="3600" dirty="0" err="1" smtClean="0"/>
              <a:t>seres</a:t>
            </a:r>
            <a:r>
              <a:rPr lang="en-US" sz="3600" dirty="0" smtClean="0"/>
              <a:t> </a:t>
            </a:r>
            <a:r>
              <a:rPr lang="en-US" sz="3600" dirty="0" err="1" smtClean="0"/>
              <a:t>vivos</a:t>
            </a:r>
            <a:r>
              <a:rPr lang="en-US" sz="3600" dirty="0" smtClean="0"/>
              <a:t>:</a:t>
            </a:r>
          </a:p>
          <a:p>
            <a:pPr lvl="1"/>
            <a:r>
              <a:rPr lang="en-US" sz="3200" dirty="0" err="1" smtClean="0"/>
              <a:t>Nutrición</a:t>
            </a:r>
            <a:endParaRPr lang="en-US" sz="3200" dirty="0" smtClean="0"/>
          </a:p>
          <a:p>
            <a:pPr lvl="1"/>
            <a:r>
              <a:rPr lang="en-US" sz="3200" dirty="0" err="1" smtClean="0"/>
              <a:t>Reproducción</a:t>
            </a:r>
            <a:endParaRPr lang="en-US" sz="3200" dirty="0" smtClean="0"/>
          </a:p>
          <a:p>
            <a:pPr lvl="1"/>
            <a:r>
              <a:rPr lang="en-US" sz="3200" dirty="0" err="1" smtClean="0"/>
              <a:t>Relación</a:t>
            </a:r>
            <a:r>
              <a:rPr lang="en-US" sz="3200" dirty="0" smtClean="0"/>
              <a:t> con el </a:t>
            </a:r>
            <a:r>
              <a:rPr lang="en-US" sz="3200" dirty="0" err="1" smtClean="0"/>
              <a:t>medio</a:t>
            </a:r>
            <a:endParaRPr lang="en-US" sz="3200" dirty="0" smtClean="0"/>
          </a:p>
          <a:p>
            <a:r>
              <a:rPr lang="en-US" sz="3600" dirty="0" smtClean="0"/>
              <a:t>La </a:t>
            </a:r>
            <a:r>
              <a:rPr lang="en-US" sz="3600" dirty="0" err="1" smtClean="0"/>
              <a:t>unidad</a:t>
            </a:r>
            <a:r>
              <a:rPr lang="en-US" sz="3600" dirty="0" smtClean="0"/>
              <a:t> </a:t>
            </a:r>
            <a:r>
              <a:rPr lang="en-US" sz="3600" dirty="0" err="1" smtClean="0"/>
              <a:t>más</a:t>
            </a:r>
            <a:r>
              <a:rPr lang="en-US" sz="3600" dirty="0" smtClean="0"/>
              <a:t> </a:t>
            </a:r>
            <a:r>
              <a:rPr lang="en-US" sz="3600" dirty="0" err="1" smtClean="0"/>
              <a:t>pequeña</a:t>
            </a:r>
            <a:r>
              <a:rPr lang="en-US" sz="3600" dirty="0" smtClean="0"/>
              <a:t> </a:t>
            </a:r>
            <a:r>
              <a:rPr lang="en-US" sz="3600" dirty="0" err="1" smtClean="0"/>
              <a:t>que</a:t>
            </a:r>
            <a:r>
              <a:rPr lang="en-US" sz="3600" dirty="0" smtClean="0"/>
              <a:t> </a:t>
            </a:r>
            <a:r>
              <a:rPr lang="en-US" sz="3600" dirty="0" err="1" smtClean="0"/>
              <a:t>cumple</a:t>
            </a:r>
            <a:r>
              <a:rPr lang="en-US" sz="3600" dirty="0" smtClean="0"/>
              <a:t> con </a:t>
            </a:r>
            <a:r>
              <a:rPr lang="en-US" sz="3600" dirty="0" err="1" smtClean="0"/>
              <a:t>estos</a:t>
            </a:r>
            <a:r>
              <a:rPr lang="en-US" sz="3600" dirty="0" smtClean="0"/>
              <a:t> </a:t>
            </a:r>
            <a:r>
              <a:rPr lang="en-US" sz="3600" dirty="0" err="1" smtClean="0"/>
              <a:t>requisitos</a:t>
            </a:r>
            <a:r>
              <a:rPr lang="en-US" sz="3600" dirty="0" smtClean="0"/>
              <a:t> </a:t>
            </a:r>
            <a:r>
              <a:rPr lang="en-US" sz="3600" dirty="0" err="1" smtClean="0"/>
              <a:t>es</a:t>
            </a:r>
            <a:r>
              <a:rPr lang="en-US" sz="3600" dirty="0" smtClean="0"/>
              <a:t> </a:t>
            </a:r>
            <a:r>
              <a:rPr lang="en-US" sz="3600" b="1" dirty="0" smtClean="0"/>
              <a:t>la </a:t>
            </a:r>
            <a:r>
              <a:rPr lang="en-US" sz="3600" b="1" dirty="0" err="1" smtClean="0"/>
              <a:t>célula</a:t>
            </a:r>
            <a:endParaRPr lang="en-US" sz="3600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90475" y="487630"/>
            <a:ext cx="7942337" cy="589691"/>
          </a:xfrm>
        </p:spPr>
        <p:txBody>
          <a:bodyPr>
            <a:normAutofit/>
          </a:bodyPr>
          <a:lstStyle/>
          <a:p>
            <a:r>
              <a:rPr lang="es-ES" b="0" dirty="0">
                <a:latin typeface="Calibri Light"/>
                <a:cs typeface="Calibri Light"/>
              </a:rPr>
              <a:t>La célula: unidad fundamental de la </a:t>
            </a:r>
            <a:r>
              <a:rPr lang="es-ES" b="0" dirty="0" smtClean="0">
                <a:latin typeface="Calibri Light"/>
                <a:cs typeface="Calibri Light"/>
              </a:rPr>
              <a:t>vida</a:t>
            </a:r>
            <a:endParaRPr lang="en-US" b="0" dirty="0">
              <a:latin typeface="Calibri Light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19577477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b="0" dirty="0">
                <a:latin typeface="Calibri Light"/>
                <a:cs typeface="Calibri Light"/>
              </a:rPr>
              <a:t>La célula: unidad fundamental de la </a:t>
            </a:r>
            <a:r>
              <a:rPr lang="es-ES" b="0" dirty="0" smtClean="0">
                <a:latin typeface="Calibri Light"/>
                <a:cs typeface="Calibri Light"/>
              </a:rPr>
              <a:t>vida</a:t>
            </a:r>
            <a:endParaRPr lang="en-US" b="0" dirty="0">
              <a:latin typeface="Calibri Light"/>
              <a:cs typeface="Calibri Light"/>
            </a:endParaRPr>
          </a:p>
        </p:txBody>
      </p:sp>
      <p:sp>
        <p:nvSpPr>
          <p:cNvPr id="4" name="Content Placeholder 1"/>
          <p:cNvSpPr txBox="1">
            <a:spLocks/>
          </p:cNvSpPr>
          <p:nvPr/>
        </p:nvSpPr>
        <p:spPr bwMode="auto">
          <a:xfrm>
            <a:off x="611188" y="1266755"/>
            <a:ext cx="3960812" cy="2491317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2124" tIns="41061" rIns="82124" bIns="41061" numCol="1" anchor="t" anchorCtr="0" compatLnSpc="1">
            <a:prstTxWarp prst="textNoShape">
              <a:avLst/>
            </a:prstTxWarp>
            <a:normAutofit/>
          </a:bodyPr>
          <a:lstStyle>
            <a:lvl1pPr marL="236538" indent="-236538" algn="l" defTabSz="814388" rtl="0" eaLnBrk="1" fontAlgn="base" hangingPunct="1">
              <a:lnSpc>
                <a:spcPct val="95000"/>
              </a:lnSpc>
              <a:spcBef>
                <a:spcPct val="50000"/>
              </a:spcBef>
              <a:spcAft>
                <a:spcPct val="0"/>
              </a:spcAft>
              <a:buClr>
                <a:srgbClr val="708CA1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Calibri"/>
                <a:ea typeface="ＭＳ Ｐゴシック" charset="0"/>
                <a:cs typeface="Calibri"/>
              </a:defRPr>
            </a:lvl1pPr>
            <a:lvl2pPr marL="714375" indent="-257175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buChar char="–"/>
              <a:defRPr sz="2000">
                <a:solidFill>
                  <a:schemeClr val="tx1"/>
                </a:solidFill>
                <a:latin typeface="Calibri"/>
                <a:ea typeface="ＭＳ Ｐゴシック" charset="0"/>
                <a:cs typeface="Calibri"/>
              </a:defRPr>
            </a:lvl2pPr>
            <a:lvl3pPr marL="1077913" indent="-16351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buChar char="•"/>
              <a:defRPr sz="2000">
                <a:solidFill>
                  <a:schemeClr val="tx1"/>
                </a:solidFill>
                <a:latin typeface="Calibri"/>
                <a:ea typeface="ＭＳ Ｐゴシック" charset="0"/>
                <a:cs typeface="Calibri"/>
              </a:defRPr>
            </a:lvl3pPr>
            <a:lvl4pPr marL="1519238" indent="-260350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buChar char="–"/>
              <a:defRPr sz="2000">
                <a:solidFill>
                  <a:schemeClr val="tx1"/>
                </a:solidFill>
                <a:latin typeface="Calibri"/>
                <a:ea typeface="ＭＳ Ｐゴシック" charset="0"/>
                <a:cs typeface="Calibri"/>
              </a:defRPr>
            </a:lvl4pPr>
            <a:lvl5pPr marL="1604963" indent="223838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buChar char="»"/>
              <a:defRPr sz="2000">
                <a:solidFill>
                  <a:schemeClr val="tx1"/>
                </a:solidFill>
                <a:latin typeface="Calibri"/>
                <a:ea typeface="ＭＳ Ｐゴシック" charset="0"/>
                <a:cs typeface="Calibri"/>
              </a:defRPr>
            </a:lvl5pPr>
            <a:lvl6pPr marL="20621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6pPr>
            <a:lvl7pPr marL="25193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7pPr>
            <a:lvl8pPr marL="29765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8pPr>
            <a:lvl9pPr marL="34337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US" b="1" dirty="0" err="1" smtClean="0"/>
              <a:t>Seres</a:t>
            </a:r>
            <a:r>
              <a:rPr lang="en-US" b="1" dirty="0" smtClean="0"/>
              <a:t> </a:t>
            </a:r>
            <a:r>
              <a:rPr lang="en-US" b="1" dirty="0" err="1" smtClean="0"/>
              <a:t>unicelulares</a:t>
            </a:r>
            <a:endParaRPr lang="en-US" b="1" dirty="0" smtClean="0"/>
          </a:p>
          <a:p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única</a:t>
            </a:r>
            <a:r>
              <a:rPr lang="en-US" dirty="0" smtClean="0"/>
              <a:t> </a:t>
            </a:r>
            <a:r>
              <a:rPr lang="en-US" dirty="0" err="1" smtClean="0"/>
              <a:t>célula</a:t>
            </a:r>
            <a:endParaRPr lang="en-US" dirty="0" smtClean="0"/>
          </a:p>
          <a:p>
            <a:r>
              <a:rPr lang="en-US" dirty="0" err="1" smtClean="0"/>
              <a:t>Independiente</a:t>
            </a:r>
            <a:endParaRPr lang="en-US" dirty="0" smtClean="0"/>
          </a:p>
          <a:p>
            <a:r>
              <a:rPr lang="en-US" dirty="0" smtClean="0"/>
              <a:t>La </a:t>
            </a:r>
            <a:r>
              <a:rPr lang="en-US" dirty="0" err="1" smtClean="0"/>
              <a:t>célula</a:t>
            </a:r>
            <a:r>
              <a:rPr lang="en-US" dirty="0" smtClean="0"/>
              <a:t> </a:t>
            </a:r>
            <a:r>
              <a:rPr lang="en-US" dirty="0" err="1" smtClean="0"/>
              <a:t>realiza</a:t>
            </a:r>
            <a:r>
              <a:rPr lang="en-US" dirty="0" smtClean="0"/>
              <a:t> </a:t>
            </a:r>
            <a:r>
              <a:rPr lang="en-US" dirty="0" err="1" smtClean="0"/>
              <a:t>todas</a:t>
            </a:r>
            <a:r>
              <a:rPr lang="en-US" dirty="0" smtClean="0"/>
              <a:t> </a:t>
            </a:r>
            <a:r>
              <a:rPr lang="en-US" dirty="0" err="1" smtClean="0"/>
              <a:t>las</a:t>
            </a:r>
            <a:r>
              <a:rPr lang="en-US" dirty="0" smtClean="0"/>
              <a:t> </a:t>
            </a:r>
            <a:r>
              <a:rPr lang="en-US" dirty="0" err="1" smtClean="0"/>
              <a:t>funciones</a:t>
            </a:r>
            <a:r>
              <a:rPr lang="en-US" dirty="0" smtClean="0"/>
              <a:t> </a:t>
            </a:r>
            <a:r>
              <a:rPr lang="en-US" dirty="0" err="1" smtClean="0"/>
              <a:t>corporales</a:t>
            </a:r>
            <a:endParaRPr lang="en-US" dirty="0" smtClean="0"/>
          </a:p>
        </p:txBody>
      </p:sp>
      <p:sp>
        <p:nvSpPr>
          <p:cNvPr id="5" name="Content Placeholder 1"/>
          <p:cNvSpPr txBox="1">
            <a:spLocks/>
          </p:cNvSpPr>
          <p:nvPr/>
        </p:nvSpPr>
        <p:spPr bwMode="auto">
          <a:xfrm>
            <a:off x="4572000" y="1266754"/>
            <a:ext cx="3970338" cy="2491317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2124" tIns="41061" rIns="82124" bIns="41061" numCol="1" anchor="t" anchorCtr="0" compatLnSpc="1">
            <a:prstTxWarp prst="textNoShape">
              <a:avLst/>
            </a:prstTxWarp>
            <a:normAutofit fontScale="92500" lnSpcReduction="10000"/>
          </a:bodyPr>
          <a:lstStyle>
            <a:lvl1pPr marL="236538" indent="-236538" algn="l" defTabSz="814388" rtl="0" eaLnBrk="1" fontAlgn="base" hangingPunct="1">
              <a:lnSpc>
                <a:spcPct val="95000"/>
              </a:lnSpc>
              <a:spcBef>
                <a:spcPct val="50000"/>
              </a:spcBef>
              <a:spcAft>
                <a:spcPct val="0"/>
              </a:spcAft>
              <a:buClr>
                <a:srgbClr val="708CA1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Calibri"/>
                <a:ea typeface="ＭＳ Ｐゴシック" charset="0"/>
                <a:cs typeface="Calibri"/>
              </a:defRPr>
            </a:lvl1pPr>
            <a:lvl2pPr marL="714375" indent="-257175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buChar char="–"/>
              <a:defRPr sz="2000">
                <a:solidFill>
                  <a:schemeClr val="tx1"/>
                </a:solidFill>
                <a:latin typeface="Calibri"/>
                <a:ea typeface="ＭＳ Ｐゴシック" charset="0"/>
                <a:cs typeface="Calibri"/>
              </a:defRPr>
            </a:lvl2pPr>
            <a:lvl3pPr marL="1077913" indent="-16351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buChar char="•"/>
              <a:defRPr sz="2000">
                <a:solidFill>
                  <a:schemeClr val="tx1"/>
                </a:solidFill>
                <a:latin typeface="Calibri"/>
                <a:ea typeface="ＭＳ Ｐゴシック" charset="0"/>
                <a:cs typeface="Calibri"/>
              </a:defRPr>
            </a:lvl3pPr>
            <a:lvl4pPr marL="1519238" indent="-260350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buChar char="–"/>
              <a:defRPr sz="2000">
                <a:solidFill>
                  <a:schemeClr val="tx1"/>
                </a:solidFill>
                <a:latin typeface="Calibri"/>
                <a:ea typeface="ＭＳ Ｐゴシック" charset="0"/>
                <a:cs typeface="Calibri"/>
              </a:defRPr>
            </a:lvl4pPr>
            <a:lvl5pPr marL="1604963" indent="223838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buChar char="»"/>
              <a:defRPr sz="2000">
                <a:solidFill>
                  <a:schemeClr val="tx1"/>
                </a:solidFill>
                <a:latin typeface="Calibri"/>
                <a:ea typeface="ＭＳ Ｐゴシック" charset="0"/>
                <a:cs typeface="Calibri"/>
              </a:defRPr>
            </a:lvl5pPr>
            <a:lvl6pPr marL="20621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6pPr>
            <a:lvl7pPr marL="25193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7pPr>
            <a:lvl8pPr marL="29765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8pPr>
            <a:lvl9pPr marL="34337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US" b="1" dirty="0" err="1" smtClean="0"/>
              <a:t>Seres</a:t>
            </a:r>
            <a:r>
              <a:rPr lang="en-US" b="1" dirty="0" smtClean="0"/>
              <a:t> </a:t>
            </a:r>
            <a:r>
              <a:rPr lang="en-US" b="1" dirty="0" err="1" smtClean="0"/>
              <a:t>pluricelulares</a:t>
            </a:r>
            <a:endParaRPr lang="en-US" b="1" dirty="0" smtClean="0"/>
          </a:p>
          <a:p>
            <a:r>
              <a:rPr lang="en-US" dirty="0" err="1" smtClean="0"/>
              <a:t>Varias</a:t>
            </a:r>
            <a:r>
              <a:rPr lang="en-US" dirty="0" smtClean="0"/>
              <a:t> </a:t>
            </a:r>
            <a:r>
              <a:rPr lang="en-US" dirty="0" err="1" smtClean="0"/>
              <a:t>células</a:t>
            </a:r>
            <a:endParaRPr lang="en-US" dirty="0" smtClean="0"/>
          </a:p>
          <a:p>
            <a:r>
              <a:rPr lang="en-US" dirty="0" smtClean="0"/>
              <a:t>No </a:t>
            </a:r>
            <a:r>
              <a:rPr lang="en-US" dirty="0" err="1" smtClean="0"/>
              <a:t>independientes</a:t>
            </a:r>
            <a:endParaRPr lang="en-US" dirty="0" smtClean="0"/>
          </a:p>
          <a:p>
            <a:r>
              <a:rPr lang="en-US" dirty="0"/>
              <a:t>Las </a:t>
            </a:r>
            <a:r>
              <a:rPr lang="en-US" dirty="0" err="1"/>
              <a:t>células</a:t>
            </a:r>
            <a:r>
              <a:rPr lang="en-US" dirty="0"/>
              <a:t> </a:t>
            </a:r>
            <a:r>
              <a:rPr lang="en-US" dirty="0" err="1"/>
              <a:t>dependen</a:t>
            </a:r>
            <a:r>
              <a:rPr lang="en-US" dirty="0"/>
              <a:t> </a:t>
            </a:r>
            <a:r>
              <a:rPr lang="en-US" dirty="0" err="1"/>
              <a:t>unas</a:t>
            </a:r>
            <a:r>
              <a:rPr lang="en-US" dirty="0"/>
              <a:t> de </a:t>
            </a:r>
            <a:r>
              <a:rPr lang="en-US" dirty="0" err="1"/>
              <a:t>otras</a:t>
            </a:r>
            <a:r>
              <a:rPr lang="en-US" dirty="0"/>
              <a:t> para </a:t>
            </a:r>
            <a:r>
              <a:rPr lang="en-US" dirty="0" err="1" smtClean="0"/>
              <a:t>sobrevivir</a:t>
            </a:r>
            <a:endParaRPr lang="en-US" dirty="0" smtClean="0"/>
          </a:p>
          <a:p>
            <a:r>
              <a:rPr lang="en-US" dirty="0" err="1" smtClean="0"/>
              <a:t>Funciones</a:t>
            </a:r>
            <a:r>
              <a:rPr lang="en-US" dirty="0" smtClean="0"/>
              <a:t> </a:t>
            </a:r>
            <a:r>
              <a:rPr lang="en-US" dirty="0" err="1" smtClean="0"/>
              <a:t>especializadas</a:t>
            </a:r>
            <a:endParaRPr lang="en-US" dirty="0" smtClean="0"/>
          </a:p>
        </p:txBody>
      </p:sp>
      <p:pic>
        <p:nvPicPr>
          <p:cNvPr id="7" name="Imagen 6" descr="protozoos paramecio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997" y="3915775"/>
            <a:ext cx="3795194" cy="2645363"/>
          </a:xfrm>
          <a:prstGeom prst="rect">
            <a:avLst/>
          </a:prstGeom>
        </p:spPr>
      </p:pic>
      <p:pic>
        <p:nvPicPr>
          <p:cNvPr id="8" name="Imagen 7" descr="../../../../../Desktop/scans/tejido.pn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1224" y="3915775"/>
            <a:ext cx="1845945" cy="1641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Imagen 8" descr="../../../../../Desktop/scans/nervios.pn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7169" y="3915775"/>
            <a:ext cx="1855470" cy="1625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816927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/>
          <p:cNvSpPr>
            <a:spLocks noGrp="1"/>
          </p:cNvSpPr>
          <p:nvPr>
            <p:ph idx="1"/>
          </p:nvPr>
        </p:nvSpPr>
        <p:spPr>
          <a:xfrm>
            <a:off x="611188" y="1270105"/>
            <a:ext cx="7931150" cy="1748517"/>
          </a:xfrm>
        </p:spPr>
        <p:txBody>
          <a:bodyPr>
            <a:normAutofit/>
          </a:bodyPr>
          <a:lstStyle/>
          <a:p>
            <a:r>
              <a:rPr lang="es-ES" dirty="0" smtClean="0"/>
              <a:t>Son seres </a:t>
            </a:r>
            <a:r>
              <a:rPr lang="es-ES" dirty="0" err="1" smtClean="0"/>
              <a:t>acelulares</a:t>
            </a:r>
            <a:r>
              <a:rPr lang="es-ES" dirty="0" smtClean="0"/>
              <a:t> (no tienen c</a:t>
            </a:r>
            <a:r>
              <a:rPr lang="es-ES_tradnl" dirty="0" err="1" smtClean="0"/>
              <a:t>élulas</a:t>
            </a:r>
            <a:r>
              <a:rPr lang="es-ES_tradnl" dirty="0" smtClean="0"/>
              <a:t>)</a:t>
            </a:r>
          </a:p>
          <a:p>
            <a:r>
              <a:rPr lang="es-ES_tradnl" dirty="0" smtClean="0"/>
              <a:t>Son los organismos más sencillos que existen</a:t>
            </a:r>
          </a:p>
          <a:p>
            <a:r>
              <a:rPr lang="es-ES_tradnl" dirty="0" smtClean="0"/>
              <a:t>S</a:t>
            </a:r>
            <a:r>
              <a:rPr lang="es-ES" dirty="0" err="1" smtClean="0"/>
              <a:t>on</a:t>
            </a:r>
            <a:r>
              <a:rPr lang="es-ES" dirty="0" smtClean="0"/>
              <a:t> par</a:t>
            </a:r>
            <a:r>
              <a:rPr lang="es-ES_tradnl" dirty="0" err="1" smtClean="0"/>
              <a:t>ásitos</a:t>
            </a:r>
            <a:r>
              <a:rPr lang="es-ES_tradnl" dirty="0" smtClean="0"/>
              <a:t> estrictos</a:t>
            </a:r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Los virus</a:t>
            </a:r>
            <a:endParaRPr lang="es-ES" dirty="0"/>
          </a:p>
        </p:txBody>
      </p:sp>
      <p:pic>
        <p:nvPicPr>
          <p:cNvPr id="6" name="Imagen 5" descr="632px-Know-the-Difference-Between-Bacteria-and-Viruses-Step-1Bullet1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2675" y="3639408"/>
            <a:ext cx="3529663" cy="2926492"/>
          </a:xfrm>
          <a:prstGeom prst="rect">
            <a:avLst/>
          </a:prstGeom>
        </p:spPr>
      </p:pic>
      <p:sp>
        <p:nvSpPr>
          <p:cNvPr id="8" name="Marcador de contenido 1"/>
          <p:cNvSpPr txBox="1">
            <a:spLocks/>
          </p:cNvSpPr>
          <p:nvPr/>
        </p:nvSpPr>
        <p:spPr bwMode="auto">
          <a:xfrm>
            <a:off x="611189" y="3194870"/>
            <a:ext cx="4401486" cy="3366268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2124" tIns="41061" rIns="82124" bIns="41061" numCol="1" anchor="t" anchorCtr="0" compatLnSpc="1">
            <a:prstTxWarp prst="textNoShape">
              <a:avLst/>
            </a:prstTxWarp>
            <a:normAutofit fontScale="92500" lnSpcReduction="10000"/>
          </a:bodyPr>
          <a:lstStyle>
            <a:lvl1pPr marL="236538" indent="-236538" algn="l" defTabSz="814388" rtl="0" eaLnBrk="1" fontAlgn="base" hangingPunct="1">
              <a:lnSpc>
                <a:spcPct val="95000"/>
              </a:lnSpc>
              <a:spcBef>
                <a:spcPct val="50000"/>
              </a:spcBef>
              <a:spcAft>
                <a:spcPct val="0"/>
              </a:spcAft>
              <a:buClr>
                <a:srgbClr val="708CA1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Calibri"/>
                <a:ea typeface="ＭＳ Ｐゴシック" charset="0"/>
                <a:cs typeface="Calibri"/>
              </a:defRPr>
            </a:lvl1pPr>
            <a:lvl2pPr marL="714375" indent="-257175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buChar char="–"/>
              <a:defRPr sz="2000">
                <a:solidFill>
                  <a:schemeClr val="tx1"/>
                </a:solidFill>
                <a:latin typeface="Calibri"/>
                <a:ea typeface="ＭＳ Ｐゴシック" charset="0"/>
                <a:cs typeface="Calibri"/>
              </a:defRPr>
            </a:lvl2pPr>
            <a:lvl3pPr marL="1077913" indent="-16351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buChar char="•"/>
              <a:defRPr sz="2000">
                <a:solidFill>
                  <a:schemeClr val="tx1"/>
                </a:solidFill>
                <a:latin typeface="Calibri"/>
                <a:ea typeface="ＭＳ Ｐゴシック" charset="0"/>
                <a:cs typeface="Calibri"/>
              </a:defRPr>
            </a:lvl3pPr>
            <a:lvl4pPr marL="1519238" indent="-260350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buChar char="–"/>
              <a:defRPr sz="2000">
                <a:solidFill>
                  <a:schemeClr val="tx1"/>
                </a:solidFill>
                <a:latin typeface="Calibri"/>
                <a:ea typeface="ＭＳ Ｐゴシック" charset="0"/>
                <a:cs typeface="Calibri"/>
              </a:defRPr>
            </a:lvl4pPr>
            <a:lvl5pPr marL="1604963" indent="223838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buChar char="»"/>
              <a:defRPr sz="2000">
                <a:solidFill>
                  <a:schemeClr val="tx1"/>
                </a:solidFill>
                <a:latin typeface="Calibri"/>
                <a:ea typeface="ＭＳ Ｐゴシック" charset="0"/>
                <a:cs typeface="Calibri"/>
              </a:defRPr>
            </a:lvl5pPr>
            <a:lvl6pPr marL="20621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6pPr>
            <a:lvl7pPr marL="25193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7pPr>
            <a:lvl8pPr marL="29765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8pPr>
            <a:lvl9pPr marL="34337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s-ES" dirty="0" smtClean="0"/>
              <a:t>Estructura de los virus:</a:t>
            </a:r>
            <a:endParaRPr lang="es-ES" dirty="0"/>
          </a:p>
          <a:p>
            <a:pPr lvl="1"/>
            <a:r>
              <a:rPr lang="es-ES" b="1" dirty="0" err="1"/>
              <a:t>Cápsida</a:t>
            </a:r>
            <a:r>
              <a:rPr lang="es-ES" b="1" dirty="0"/>
              <a:t>:</a:t>
            </a:r>
            <a:r>
              <a:rPr lang="es-ES" dirty="0"/>
              <a:t> estructura de </a:t>
            </a:r>
            <a:r>
              <a:rPr lang="es-ES" dirty="0" smtClean="0"/>
              <a:t>proteínas </a:t>
            </a:r>
            <a:r>
              <a:rPr lang="es-ES" dirty="0"/>
              <a:t>que envuelve el material genético.</a:t>
            </a:r>
          </a:p>
          <a:p>
            <a:pPr lvl="1"/>
            <a:r>
              <a:rPr lang="es-ES" b="1" dirty="0"/>
              <a:t>Material genético:</a:t>
            </a:r>
            <a:r>
              <a:rPr lang="es-ES" dirty="0"/>
              <a:t> puede ser ADN o ARN. Algunos, además poseen alguna proteína que interviene en su ciclo reproductor.</a:t>
            </a:r>
          </a:p>
          <a:p>
            <a:pPr lvl="1"/>
            <a:r>
              <a:rPr lang="es-ES" dirty="0"/>
              <a:t>Algunos tienen </a:t>
            </a:r>
            <a:r>
              <a:rPr lang="es-ES" b="1" dirty="0"/>
              <a:t>membrana plasmática</a:t>
            </a:r>
            <a:r>
              <a:rPr lang="es-ES" dirty="0"/>
              <a:t>, que toman de la célula a la que parasitan, como es el caso del virus del sida (VIH).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0890184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 descr="Ebola_virus_virion.jp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88" y="1268413"/>
            <a:ext cx="3981450" cy="1831099"/>
          </a:xfrm>
        </p:spPr>
      </p:pic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Virus (2/2)</a:t>
            </a:r>
            <a:endParaRPr lang="es-ES" dirty="0"/>
          </a:p>
        </p:txBody>
      </p:sp>
      <p:pic>
        <p:nvPicPr>
          <p:cNvPr id="5" name="Imagen 4" descr="Influenza_virus-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2203" y="3099512"/>
            <a:ext cx="4660135" cy="3495101"/>
          </a:xfrm>
          <a:prstGeom prst="rect">
            <a:avLst/>
          </a:prstGeom>
        </p:spPr>
      </p:pic>
      <p:sp>
        <p:nvSpPr>
          <p:cNvPr id="6" name="CuadroTexto 5"/>
          <p:cNvSpPr txBox="1"/>
          <p:nvPr/>
        </p:nvSpPr>
        <p:spPr>
          <a:xfrm>
            <a:off x="4592638" y="1268413"/>
            <a:ext cx="1236236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800" dirty="0">
                <a:latin typeface="calibri" charset="0"/>
              </a:rPr>
              <a:t>Virus </a:t>
            </a:r>
            <a:r>
              <a:rPr lang="es-ES_tradnl" sz="1800" dirty="0" err="1">
                <a:latin typeface="calibri" charset="0"/>
              </a:rPr>
              <a:t>ébola</a:t>
            </a:r>
            <a:endParaRPr lang="es-ES" sz="1800" dirty="0">
              <a:latin typeface="calibri" charset="0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2182700" y="6219506"/>
            <a:ext cx="1699503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800" dirty="0" smtClean="0">
                <a:latin typeface="calibri" charset="0"/>
              </a:rPr>
              <a:t>Virus de la gripe</a:t>
            </a:r>
            <a:endParaRPr lang="es-ES" sz="1800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13856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lvl="0"/>
            <a:r>
              <a:rPr lang="es-ES" sz="3200" b="1" smtClean="0"/>
              <a:t>Tejidos</a:t>
            </a:r>
            <a:r>
              <a:rPr lang="es-ES" sz="3200" b="1" dirty="0"/>
              <a:t>: </a:t>
            </a:r>
            <a:r>
              <a:rPr lang="es-ES" sz="3200" dirty="0"/>
              <a:t>son conjuntos de células con el mismo origen, morfología y función.</a:t>
            </a:r>
          </a:p>
          <a:p>
            <a:pPr lvl="0"/>
            <a:r>
              <a:rPr lang="es-ES" sz="3200" b="1" dirty="0"/>
              <a:t>Órganos: </a:t>
            </a:r>
            <a:r>
              <a:rPr lang="es-ES" sz="3200" dirty="0"/>
              <a:t>son conjuntos de células de distintos tejidos que realizan la misma función.</a:t>
            </a:r>
          </a:p>
          <a:p>
            <a:pPr lvl="0"/>
            <a:r>
              <a:rPr lang="es-ES" sz="3200" b="1" dirty="0"/>
              <a:t>Aparatos o sistemas: </a:t>
            </a:r>
            <a:r>
              <a:rPr lang="es-ES" sz="3200" dirty="0"/>
              <a:t>son conjuntos de órganos encargados de llevar a cabo una función dentro del organismo.</a:t>
            </a:r>
          </a:p>
          <a:p>
            <a:pPr lvl="0"/>
            <a:r>
              <a:rPr lang="es-ES" sz="3200" dirty="0"/>
              <a:t>El conjunto de aparatos o sistemas constituye un </a:t>
            </a:r>
            <a:r>
              <a:rPr lang="es-ES" sz="3200" b="1" dirty="0"/>
              <a:t>organismo</a:t>
            </a:r>
            <a:r>
              <a:rPr lang="es-ES" sz="3200" dirty="0" smtClean="0"/>
              <a:t>.</a:t>
            </a:r>
            <a:endParaRPr lang="es-ES" sz="3200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Organizaci</a:t>
            </a:r>
            <a:r>
              <a:rPr lang="es-ES_tradnl" dirty="0" err="1" smtClean="0"/>
              <a:t>ón</a:t>
            </a:r>
            <a:r>
              <a:rPr lang="es-ES_tradnl" dirty="0" smtClean="0"/>
              <a:t> de los seres pluricelulares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242728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s-ES" dirty="0"/>
              <a:t>Según su complejidad podemos clasificar las células en:</a:t>
            </a:r>
          </a:p>
          <a:p>
            <a:pPr lvl="0"/>
            <a:r>
              <a:rPr lang="es-ES" b="1" dirty="0"/>
              <a:t>Procariotas:</a:t>
            </a:r>
            <a:endParaRPr lang="es-ES" dirty="0"/>
          </a:p>
          <a:p>
            <a:pPr lvl="1"/>
            <a:r>
              <a:rPr lang="es-ES" dirty="0"/>
              <a:t>Son las más sencillas</a:t>
            </a:r>
          </a:p>
          <a:p>
            <a:pPr lvl="1"/>
            <a:r>
              <a:rPr lang="es-ES" dirty="0"/>
              <a:t>No tienen núcleo</a:t>
            </a:r>
          </a:p>
          <a:p>
            <a:pPr lvl="1"/>
            <a:r>
              <a:rPr lang="es-ES" dirty="0"/>
              <a:t>El material genético se encuentra desperdigado por el citoplasma</a:t>
            </a:r>
          </a:p>
          <a:p>
            <a:pPr lvl="1"/>
            <a:r>
              <a:rPr lang="es-ES" dirty="0"/>
              <a:t>En el citoplasma están, también, los mecanismos necesarios para su alimentación y reproducción</a:t>
            </a:r>
          </a:p>
          <a:p>
            <a:pPr lvl="0"/>
            <a:r>
              <a:rPr lang="es-ES" b="1" dirty="0"/>
              <a:t>Eucariotas:</a:t>
            </a:r>
            <a:endParaRPr lang="es-ES" dirty="0"/>
          </a:p>
          <a:p>
            <a:pPr lvl="1"/>
            <a:r>
              <a:rPr lang="es-ES" dirty="0"/>
              <a:t>Tienen núcleo donde almacenan el material genético</a:t>
            </a:r>
          </a:p>
          <a:p>
            <a:pPr lvl="1"/>
            <a:r>
              <a:rPr lang="es-ES" dirty="0"/>
              <a:t>El núcleo está aislado del citoplasma por una membrana que lo rodea</a:t>
            </a:r>
          </a:p>
          <a:p>
            <a:pPr lvl="1"/>
            <a:r>
              <a:rPr lang="es-ES" dirty="0"/>
              <a:t>También poseen otras estructuras internas donde se realizan las diferentes funciones de la célula.</a:t>
            </a:r>
          </a:p>
          <a:p>
            <a:pPr lvl="1"/>
            <a:r>
              <a:rPr lang="es-ES" dirty="0"/>
              <a:t>Forman parte de los organismos unicelulares y de los </a:t>
            </a:r>
            <a:r>
              <a:rPr lang="es-ES" dirty="0" smtClean="0"/>
              <a:t>pluricelulares</a:t>
            </a:r>
            <a:endParaRPr lang="es-ES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C</a:t>
            </a:r>
            <a:r>
              <a:rPr lang="es-ES_tradnl" dirty="0" err="1" smtClean="0"/>
              <a:t>omplejidad</a:t>
            </a:r>
            <a:r>
              <a:rPr lang="es-ES_tradnl" dirty="0" smtClean="0"/>
              <a:t> de las células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377392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lvl="0"/>
            <a:r>
              <a:rPr lang="es-ES" b="1" dirty="0"/>
              <a:t>Pared celular.</a:t>
            </a:r>
            <a:r>
              <a:rPr lang="es-ES" dirty="0"/>
              <a:t> Proporciona resistencia a la célula, es rígida.</a:t>
            </a:r>
          </a:p>
          <a:p>
            <a:pPr lvl="0"/>
            <a:r>
              <a:rPr lang="es-ES" b="1" dirty="0"/>
              <a:t>Membrana celular.</a:t>
            </a:r>
            <a:r>
              <a:rPr lang="es-ES" dirty="0"/>
              <a:t> Delimita la célula y la mantiene en contacto con el exterior, permitiendo el intercambio de sustancias.</a:t>
            </a:r>
          </a:p>
          <a:p>
            <a:pPr lvl="0"/>
            <a:r>
              <a:rPr lang="es-ES" b="1" dirty="0" smtClean="0"/>
              <a:t>Citoplasma.</a:t>
            </a:r>
            <a:r>
              <a:rPr lang="es-ES" dirty="0" smtClean="0"/>
              <a:t> Está compuesto principalmente por agua, y en él se encuentran las estructuras que organizan la actividad celular:</a:t>
            </a:r>
          </a:p>
          <a:p>
            <a:pPr lvl="1"/>
            <a:r>
              <a:rPr lang="es-ES" b="1" dirty="0" smtClean="0"/>
              <a:t>Material genético</a:t>
            </a:r>
            <a:r>
              <a:rPr lang="es-ES" dirty="0" smtClean="0"/>
              <a:t>, formado por una molécula de ADN circular, que organiza la actividad celular.</a:t>
            </a:r>
          </a:p>
          <a:p>
            <a:pPr lvl="1"/>
            <a:r>
              <a:rPr lang="es-ES" b="1" dirty="0" smtClean="0"/>
              <a:t>Ribosomas</a:t>
            </a:r>
            <a:r>
              <a:rPr lang="es-ES" dirty="0" smtClean="0"/>
              <a:t>, son estructuras que intervienen en la fabricación de nuevas proteínas necesarias para la célula.</a:t>
            </a:r>
          </a:p>
          <a:p>
            <a:pPr lvl="1"/>
            <a:r>
              <a:rPr lang="es-ES" b="1" dirty="0" err="1" smtClean="0"/>
              <a:t>Mesosomas</a:t>
            </a:r>
            <a:r>
              <a:rPr lang="es-ES" dirty="0" smtClean="0"/>
              <a:t>, repliegues de la membrana celular donde tienen lugar las reacciones celulares.</a:t>
            </a:r>
          </a:p>
          <a:p>
            <a:pPr lvl="0"/>
            <a:r>
              <a:rPr lang="es-ES" dirty="0" smtClean="0"/>
              <a:t>Estructuras </a:t>
            </a:r>
            <a:r>
              <a:rPr lang="es-ES" dirty="0"/>
              <a:t>que le confieren movilidad.</a:t>
            </a:r>
          </a:p>
          <a:p>
            <a:pPr lvl="1"/>
            <a:r>
              <a:rPr lang="es-ES" b="1" dirty="0"/>
              <a:t>Cilios</a:t>
            </a:r>
            <a:r>
              <a:rPr lang="es-ES" dirty="0"/>
              <a:t>, que son unos </a:t>
            </a:r>
            <a:r>
              <a:rPr lang="es-ES" dirty="0" smtClean="0"/>
              <a:t>pelillos </a:t>
            </a:r>
            <a:r>
              <a:rPr lang="es-ES" dirty="0"/>
              <a:t>que recubren toda la célula.</a:t>
            </a:r>
          </a:p>
          <a:p>
            <a:pPr lvl="1"/>
            <a:r>
              <a:rPr lang="es-ES" b="1" dirty="0" smtClean="0"/>
              <a:t>Flagelos</a:t>
            </a:r>
            <a:r>
              <a:rPr lang="es-ES" dirty="0"/>
              <a:t>, que son una </a:t>
            </a:r>
            <a:r>
              <a:rPr lang="es-ES" dirty="0" smtClean="0"/>
              <a:t>prolongación </a:t>
            </a:r>
            <a:r>
              <a:rPr lang="es-ES" dirty="0"/>
              <a:t>única que </a:t>
            </a:r>
            <a:r>
              <a:rPr lang="es-ES" dirty="0" smtClean="0"/>
              <a:t>ayuda </a:t>
            </a:r>
            <a:r>
              <a:rPr lang="es-ES" dirty="0"/>
              <a:t>al desplazamiento </a:t>
            </a:r>
            <a:r>
              <a:rPr lang="es-ES" dirty="0" smtClean="0"/>
              <a:t>de </a:t>
            </a:r>
            <a:r>
              <a:rPr lang="es-ES" dirty="0"/>
              <a:t>la célula</a:t>
            </a:r>
            <a:r>
              <a:rPr lang="es-ES" dirty="0" smtClean="0"/>
              <a:t>.</a:t>
            </a:r>
            <a:endParaRPr lang="es-ES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C</a:t>
            </a:r>
            <a:r>
              <a:rPr lang="es-ES_tradnl" dirty="0" err="1" smtClean="0"/>
              <a:t>élulas</a:t>
            </a:r>
            <a:r>
              <a:rPr lang="es-ES_tradnl" dirty="0" smtClean="0"/>
              <a:t> procariotas</a:t>
            </a:r>
            <a:endParaRPr lang="es-ES" dirty="0"/>
          </a:p>
        </p:txBody>
      </p:sp>
      <p:pic>
        <p:nvPicPr>
          <p:cNvPr id="5" name="Imagen 4" descr="../../../../../Desktop/scans/ceucariotas.pn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6871" y="3429001"/>
            <a:ext cx="5417130" cy="31321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085188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IES Perdouro 2">
  <a:themeElements>
    <a:clrScheme name="PPT-TMPLT-WHT_C 1">
      <a:dk1>
        <a:srgbClr val="000000"/>
      </a:dk1>
      <a:lt1>
        <a:srgbClr val="FFFFFF"/>
      </a:lt1>
      <a:dk2>
        <a:srgbClr val="0183B7"/>
      </a:dk2>
      <a:lt2>
        <a:srgbClr val="000000"/>
      </a:lt2>
      <a:accent1>
        <a:srgbClr val="0183B7"/>
      </a:accent1>
      <a:accent2>
        <a:srgbClr val="B21A1A"/>
      </a:accent2>
      <a:accent3>
        <a:srgbClr val="FFFFFF"/>
      </a:accent3>
      <a:accent4>
        <a:srgbClr val="000000"/>
      </a:accent4>
      <a:accent5>
        <a:srgbClr val="AAC1D8"/>
      </a:accent5>
      <a:accent6>
        <a:srgbClr val="A11616"/>
      </a:accent6>
      <a:hlink>
        <a:srgbClr val="83A2CF"/>
      </a:hlink>
      <a:folHlink>
        <a:srgbClr val="EFB525"/>
      </a:folHlink>
    </a:clrScheme>
    <a:fontScheme name="PPT-TMPLT-WHT_C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2"/>
          </a:solidFill>
          <a:prstDash val="solid"/>
          <a:round/>
          <a:headEnd type="none" w="med" len="med"/>
          <a:tailEnd type="triangle" w="med" len="med"/>
        </a:ln>
        <a:effectLst/>
      </a:spPr>
      <a:bodyPr vert="horz" wrap="none" lIns="82124" tIns="41061" rIns="82124" bIns="41061" numCol="1" anchor="ctr" anchorCtr="0" compatLnSpc="1">
        <a:prstTxWarp prst="textNoShape">
          <a:avLst/>
        </a:prstTxWarp>
        <a:spAutoFit/>
      </a:bodyPr>
      <a:lstStyle>
        <a:defPPr marL="0" marR="0" indent="0" algn="ctr" defTabSz="814388" rtl="0" eaLnBrk="0" fontAlgn="base" latinLnBrk="0" hangingPunct="0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2"/>
          </a:solidFill>
          <a:prstDash val="solid"/>
          <a:round/>
          <a:headEnd type="none" w="med" len="med"/>
          <a:tailEnd type="triangle" w="med" len="med"/>
        </a:ln>
        <a:effectLst/>
      </a:spPr>
      <a:bodyPr vert="horz" wrap="none" lIns="82124" tIns="41061" rIns="82124" bIns="41061" numCol="1" anchor="ctr" anchorCtr="0" compatLnSpc="1">
        <a:prstTxWarp prst="textNoShape">
          <a:avLst/>
        </a:prstTxWarp>
        <a:spAutoFit/>
      </a:bodyPr>
      <a:lstStyle>
        <a:defPPr marL="0" marR="0" indent="0" algn="ctr" defTabSz="814388" rtl="0" eaLnBrk="0" fontAlgn="base" latinLnBrk="0" hangingPunct="0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PPT-TMPLT-WHT_C 1">
        <a:dk1>
          <a:srgbClr val="000000"/>
        </a:dk1>
        <a:lt1>
          <a:srgbClr val="FFFFFF"/>
        </a:lt1>
        <a:dk2>
          <a:srgbClr val="0183B7"/>
        </a:dk2>
        <a:lt2>
          <a:srgbClr val="000000"/>
        </a:lt2>
        <a:accent1>
          <a:srgbClr val="0183B7"/>
        </a:accent1>
        <a:accent2>
          <a:srgbClr val="B21A1A"/>
        </a:accent2>
        <a:accent3>
          <a:srgbClr val="FFFFFF"/>
        </a:accent3>
        <a:accent4>
          <a:srgbClr val="000000"/>
        </a:accent4>
        <a:accent5>
          <a:srgbClr val="AAC1D8"/>
        </a:accent5>
        <a:accent6>
          <a:srgbClr val="A11616"/>
        </a:accent6>
        <a:hlink>
          <a:srgbClr val="83A2CF"/>
        </a:hlink>
        <a:folHlink>
          <a:srgbClr val="EFB525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IES Perdouro 2.thmx</Template>
  <TotalTime>104</TotalTime>
  <Words>954</Words>
  <Application>Microsoft Macintosh PowerPoint</Application>
  <PresentationFormat>Presentación en pantalla (4:3)</PresentationFormat>
  <Paragraphs>124</Paragraphs>
  <Slides>18</Slides>
  <Notes>0</Notes>
  <HiddenSlides>2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5" baseType="lpstr">
      <vt:lpstr>Calibri</vt:lpstr>
      <vt:lpstr>Calibri</vt:lpstr>
      <vt:lpstr>Calibri Light</vt:lpstr>
      <vt:lpstr>ＭＳ Ｐゴシック</vt:lpstr>
      <vt:lpstr>Wingdings</vt:lpstr>
      <vt:lpstr>Arial</vt:lpstr>
      <vt:lpstr>IES Perdouro 2</vt:lpstr>
      <vt:lpstr>La organización celular</vt:lpstr>
      <vt:lpstr>La célula: unidad fundamental de la vida</vt:lpstr>
      <vt:lpstr>La célula: unidad fundamental de la vida</vt:lpstr>
      <vt:lpstr>La célula: unidad fundamental de la vida</vt:lpstr>
      <vt:lpstr>Los virus</vt:lpstr>
      <vt:lpstr>Virus (2/2)</vt:lpstr>
      <vt:lpstr>Organización de los seres pluricelulares</vt:lpstr>
      <vt:lpstr>Complejidad de las células</vt:lpstr>
      <vt:lpstr>Células procariotas</vt:lpstr>
      <vt:lpstr>Células procariotas</vt:lpstr>
      <vt:lpstr>Células procariotas</vt:lpstr>
      <vt:lpstr>Células eucariotas</vt:lpstr>
      <vt:lpstr>Orgánulos celulares</vt:lpstr>
      <vt:lpstr>Orgánulos celulares</vt:lpstr>
      <vt:lpstr>Orgánulos celulares</vt:lpstr>
      <vt:lpstr>Orgánulos celulares</vt:lpstr>
      <vt:lpstr>Orgánulos celulares</vt:lpstr>
      <vt:lpstr>Orgánulos celulares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 organización celular</dc:title>
  <dc:creator>Ignacio Castro San Martín</dc:creator>
  <cp:lastModifiedBy>Usuario de Microsoft Office</cp:lastModifiedBy>
  <cp:revision>10</cp:revision>
  <dcterms:created xsi:type="dcterms:W3CDTF">2015-04-19T22:24:34Z</dcterms:created>
  <dcterms:modified xsi:type="dcterms:W3CDTF">2015-04-20T09:48:09Z</dcterms:modified>
</cp:coreProperties>
</file>

<file path=docProps/thumbnail.jpeg>
</file>